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71" r:id="rId3"/>
    <p:sldId id="257" r:id="rId4"/>
    <p:sldId id="272" r:id="rId5"/>
    <p:sldId id="304" r:id="rId6"/>
    <p:sldId id="295" r:id="rId7"/>
    <p:sldId id="281" r:id="rId8"/>
    <p:sldId id="273" r:id="rId9"/>
    <p:sldId id="274" r:id="rId10"/>
    <p:sldId id="276" r:id="rId11"/>
    <p:sldId id="297" r:id="rId12"/>
    <p:sldId id="303" r:id="rId13"/>
    <p:sldId id="302" r:id="rId14"/>
    <p:sldId id="305" r:id="rId15"/>
    <p:sldId id="282" r:id="rId16"/>
    <p:sldId id="298" r:id="rId17"/>
    <p:sldId id="306" r:id="rId18"/>
    <p:sldId id="307" r:id="rId19"/>
    <p:sldId id="285" r:id="rId2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ugenia Acicf" initials="EA" lastIdx="1" clrIdx="0">
    <p:extLst>
      <p:ext uri="{19B8F6BF-5375-455C-9EA6-DF929625EA0E}">
        <p15:presenceInfo xmlns:p15="http://schemas.microsoft.com/office/powerpoint/2012/main" userId="3738d1cbb01a751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4102" autoAdjust="0"/>
  </p:normalViewPr>
  <p:slideViewPr>
    <p:cSldViewPr snapToGrid="0">
      <p:cViewPr varScale="1">
        <p:scale>
          <a:sx n="109" d="100"/>
          <a:sy n="109" d="100"/>
        </p:scale>
        <p:origin x="13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1-29T17:54:23.105" idx="1">
    <p:pos x="5766" y="4183"/>
    <p:text/>
    <p:extLst>
      <p:ext uri="{C676402C-5697-4E1C-873F-D02D1690AC5C}">
        <p15:threadingInfo xmlns:p15="http://schemas.microsoft.com/office/powerpoint/2012/main" timeZoneBias="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r">
              <a:defRPr sz="1300"/>
            </a:lvl1pPr>
          </a:lstStyle>
          <a:p>
            <a:fld id="{71E233BC-47F9-4ECF-9989-6A51EF1E5A57}" type="datetimeFigureOut">
              <a:rPr lang="pt-PT" smtClean="0"/>
              <a:t>13/01/2026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1" rIns="91420" bIns="45711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9"/>
            <a:ext cx="5438775" cy="3908425"/>
          </a:xfrm>
          <a:prstGeom prst="rect">
            <a:avLst/>
          </a:prstGeom>
        </p:spPr>
        <p:txBody>
          <a:bodyPr vert="horz" lIns="91420" tIns="45711" rIns="91420" bIns="45711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9" y="9429751"/>
            <a:ext cx="2946400" cy="496888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r">
              <a:defRPr sz="1300"/>
            </a:lvl1pPr>
          </a:lstStyle>
          <a:p>
            <a:fld id="{81687597-74FD-4DB6-B698-DFA894790A6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9503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12532" y="2915001"/>
            <a:ext cx="7766936" cy="2524260"/>
          </a:xfrm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>	</a:t>
            </a:r>
            <a:r>
              <a:rPr lang="pt-PT" altLang="pt-PT" sz="3600" dirty="0">
                <a:solidFill>
                  <a:srgbClr val="002060"/>
                </a:solidFill>
                <a:latin typeface="Trebuchet MS" panose="020B0703020202090204" pitchFamily="34" charset="0"/>
              </a:rPr>
              <a:t>Plano de Atividades 2025</a:t>
            </a:r>
            <a:br>
              <a:rPr lang="pt-PT" altLang="pt-PT" sz="3600" dirty="0">
                <a:solidFill>
                  <a:srgbClr val="002060"/>
                </a:solidFill>
                <a:latin typeface="Trebuchet MS" panose="020B0703020202090204" pitchFamily="34" charset="0"/>
              </a:rPr>
            </a:br>
            <a:r>
              <a:rPr lang="pt-PT" altLang="pt-PT" sz="3600" dirty="0">
                <a:solidFill>
                  <a:srgbClr val="002060"/>
                </a:solidFill>
                <a:latin typeface="Trebuchet MS" panose="020B0703020202090204" pitchFamily="34" charset="0"/>
              </a:rPr>
              <a:t>		Orçamento previsional 2025</a:t>
            </a:r>
            <a:br>
              <a:rPr lang="pt-PT" altLang="pt-PT" sz="3600" dirty="0">
                <a:solidFill>
                  <a:srgbClr val="002060"/>
                </a:solidFill>
                <a:latin typeface="Trebuchet MS" panose="020B0703020202090204" pitchFamily="34" charset="0"/>
              </a:rPr>
            </a:br>
            <a:r>
              <a:rPr lang="pt-PT" sz="3600" dirty="0"/>
              <a:t/>
            </a:r>
            <a:br>
              <a:rPr lang="pt-PT" sz="3600" dirty="0"/>
            </a:br>
            <a:r>
              <a:rPr lang="pt-PT" sz="3600" dirty="0"/>
              <a:t/>
            </a:r>
            <a:br>
              <a:rPr lang="pt-PT" sz="3600" dirty="0"/>
            </a:br>
            <a:r>
              <a:rPr lang="pt-PT" sz="3600" dirty="0"/>
              <a:t>							</a:t>
            </a:r>
            <a:r>
              <a:rPr lang="pt-PT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Fundão, 29 de janeiro de 2025</a:t>
            </a:r>
            <a:endParaRPr lang="pt-PT" dirty="0">
              <a:solidFill>
                <a:srgbClr val="002060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066D1C30-D61B-4422-86FE-CA4D0102A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557" y="381384"/>
            <a:ext cx="3825177" cy="182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32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86473" y="5558424"/>
            <a:ext cx="1449791" cy="1176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811369" y="180304"/>
            <a:ext cx="9156043" cy="61093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endParaRPr lang="pt-PT" sz="16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pt-PT" sz="16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        PLANO DE ATIVIDADES E ORÇAMENTO|2025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PT" sz="12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PT" sz="12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pt-PT" dirty="0">
                <a:solidFill>
                  <a:srgbClr val="002060"/>
                </a:solidFill>
              </a:rPr>
              <a:t> C. </a:t>
            </a:r>
            <a:r>
              <a:rPr lang="pt-PT" b="1" dirty="0">
                <a:solidFill>
                  <a:srgbClr val="002060"/>
                </a:solidFill>
              </a:rPr>
              <a:t>TRANSFERÊNCIA DE CONHECIMENTO, CIÊNCIA, INOVAÇÃO E CENTROS DE 	INVESTIGAÇÃO</a:t>
            </a:r>
          </a:p>
          <a:p>
            <a:pPr algn="just"/>
            <a:endParaRPr lang="pt-PT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Desenvolver e promover atividades para estreitar as relações Escola Profissional – Empresas; UBI; Instituto Politécnico de Castelo Branco;</a:t>
            </a:r>
          </a:p>
          <a:p>
            <a:pPr marL="285750" indent="-285750" algn="just">
              <a:buFontTx/>
              <a:buChar char="-"/>
            </a:pPr>
            <a:endParaRPr lang="pt-PT" sz="1700" b="1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Desenvolver planos de literacia para a proteção e gestão de portfólios de ativos de Propriedade Intelectual, através de uma ação de esclarecimento (</a:t>
            </a:r>
            <a:r>
              <a:rPr lang="pt-PT" sz="1700" b="1" i="1" dirty="0" err="1">
                <a:solidFill>
                  <a:srgbClr val="002060"/>
                </a:solidFill>
              </a:rPr>
              <a:t>webinar</a:t>
            </a:r>
            <a:r>
              <a:rPr lang="pt-PT" sz="1700" b="1" i="1" dirty="0">
                <a:solidFill>
                  <a:srgbClr val="002060"/>
                </a:solidFill>
              </a:rPr>
              <a:t>);</a:t>
            </a:r>
          </a:p>
          <a:p>
            <a:pPr algn="just"/>
            <a:endParaRPr lang="pt-PT" sz="1700" b="1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Promover ações que sejam incentivos à inovação e à investigação nos diversos setores.</a:t>
            </a:r>
          </a:p>
          <a:p>
            <a:endParaRPr lang="pt-PT" sz="2000" dirty="0"/>
          </a:p>
          <a:p>
            <a:pPr algn="just"/>
            <a:endParaRPr lang="pt-PT" sz="16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t-PT" sz="2000" dirty="0"/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223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15025" y="5565192"/>
            <a:ext cx="1592687" cy="1292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811368" y="482145"/>
            <a:ext cx="9156043" cy="44935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16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        </a:t>
            </a:r>
            <a:r>
              <a:rPr lang="pt-PT" sz="16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PLANO DE ATIVIDADES E ORÇAMENTO|2025</a:t>
            </a:r>
          </a:p>
          <a:p>
            <a:pPr algn="r"/>
            <a:endParaRPr lang="pt-PT" sz="16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PT" sz="12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PT" sz="12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pt-PT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D. </a:t>
            </a:r>
            <a:r>
              <a:rPr lang="pt-PT" b="1" dirty="0">
                <a:solidFill>
                  <a:srgbClr val="002060"/>
                </a:solidFill>
              </a:rPr>
              <a:t>INTERNACIONALIZAÇÃO E EXPORTAÇÃO</a:t>
            </a:r>
          </a:p>
          <a:p>
            <a:endParaRPr lang="pt-PT" sz="20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Participação ativa na promoção da internacionalização das empresas e da região, através de ações com agentes económicos. </a:t>
            </a:r>
          </a:p>
          <a:p>
            <a:pPr algn="just"/>
            <a:endParaRPr lang="pt-PT" sz="1700" b="1" i="1" dirty="0">
              <a:solidFill>
                <a:srgbClr val="002060"/>
              </a:solidFill>
            </a:endParaRPr>
          </a:p>
          <a:p>
            <a:pPr algn="just"/>
            <a:endParaRPr lang="pt-PT" sz="1700" b="1" i="1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Identificar a relevância da organização de missões empresariais para destinos de    </a:t>
            </a: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 interesse económico, através de contacto direto ou formulários online</a:t>
            </a:r>
            <a:r>
              <a:rPr lang="pt-PT" sz="1600" dirty="0">
                <a:solidFill>
                  <a:srgbClr val="002060"/>
                </a:solidFill>
              </a:rPr>
              <a:t>.</a:t>
            </a:r>
          </a:p>
          <a:p>
            <a:pPr algn="just"/>
            <a:endParaRPr lang="pt-PT" sz="16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t-PT" sz="2000" dirty="0"/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912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172178" y="5646198"/>
            <a:ext cx="1278379" cy="103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811368" y="447252"/>
            <a:ext cx="9156043" cy="64553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endParaRPr lang="pt-PT" sz="16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pt-PT" sz="16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            PLANO DE ATIVIDADES E ORÇAMENTO|2025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PT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pt-PT" sz="1700" b="1" i="1" dirty="0">
                <a:solidFill>
                  <a:srgbClr val="002060"/>
                </a:solidFill>
              </a:rPr>
              <a:t>E. OUTRAS ATIVIDADES:</a:t>
            </a:r>
          </a:p>
          <a:p>
            <a:endParaRPr lang="pt-PT" sz="1600" b="1" i="1" dirty="0">
              <a:solidFill>
                <a:srgbClr val="002060"/>
              </a:solidFill>
            </a:endParaRPr>
          </a:p>
          <a:p>
            <a:r>
              <a:rPr lang="pt-PT" sz="1400" dirty="0">
                <a:solidFill>
                  <a:srgbClr val="002060"/>
                </a:solidFill>
                <a:latin typeface="+mj-lt"/>
              </a:rPr>
              <a:t>	</a:t>
            </a:r>
            <a:r>
              <a:rPr lang="pt-PT" sz="1400" b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pt-PT" sz="16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Intercâmbio com diversas associação empresarial de outras regiões do país;</a:t>
            </a:r>
            <a:endParaRPr lang="pt-PT" sz="1600" dirty="0">
              <a:solidFill>
                <a:srgbClr val="00206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sz="1600" dirty="0">
              <a:solidFill>
                <a:srgbClr val="00206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pt-PT" sz="16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t-PT" sz="16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Realização </a:t>
            </a:r>
            <a:r>
              <a:rPr lang="pt-PT" sz="16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de ações </a:t>
            </a:r>
            <a:r>
              <a:rPr lang="pt-PT" sz="16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 o intuito de promover a proximidade com empresários</a:t>
            </a:r>
            <a:r>
              <a:rPr lang="pt-PT" sz="16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como por exemplo: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16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* Caminhada para todos;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16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endParaRPr lang="pt-PT" sz="1600" b="1" i="1" dirty="0">
              <a:solidFill>
                <a:srgbClr val="002060"/>
              </a:solidFill>
            </a:endParaRPr>
          </a:p>
          <a:p>
            <a:r>
              <a:rPr lang="pt-PT" sz="1600" b="1" i="1" dirty="0">
                <a:solidFill>
                  <a:srgbClr val="002060"/>
                </a:solidFill>
              </a:rPr>
              <a:t>	- Eventos:</a:t>
            </a:r>
          </a:p>
          <a:p>
            <a:endParaRPr lang="pt-PT" sz="1600" dirty="0">
              <a:solidFill>
                <a:srgbClr val="002060"/>
              </a:solidFill>
            </a:endParaRPr>
          </a:p>
          <a:p>
            <a:r>
              <a:rPr lang="pt-PT" sz="1700" b="1" i="1" dirty="0">
                <a:solidFill>
                  <a:srgbClr val="002060"/>
                </a:solidFill>
              </a:rPr>
              <a:t>	 	*Promoção e dinamização do comércio em época de verão;</a:t>
            </a:r>
          </a:p>
          <a:p>
            <a:endParaRPr lang="pt-PT" sz="1700" b="1" i="1" dirty="0">
              <a:solidFill>
                <a:srgbClr val="002060"/>
              </a:solidFill>
            </a:endParaRPr>
          </a:p>
          <a:p>
            <a:r>
              <a:rPr lang="pt-PT" sz="1600" dirty="0">
                <a:solidFill>
                  <a:srgbClr val="002060"/>
                </a:solidFill>
              </a:rPr>
              <a:t>		*</a:t>
            </a:r>
            <a:r>
              <a:rPr lang="pt-PT" sz="1700" b="1" i="1" dirty="0">
                <a:solidFill>
                  <a:srgbClr val="002060"/>
                </a:solidFill>
              </a:rPr>
              <a:t>Campanha de Natal 2025. </a:t>
            </a:r>
            <a:r>
              <a:rPr lang="pt-PT" sz="1600" i="1" dirty="0">
                <a:solidFill>
                  <a:srgbClr val="002060"/>
                </a:solidFill>
              </a:rPr>
              <a:t>Iniciativas previstas:</a:t>
            </a:r>
          </a:p>
          <a:p>
            <a:r>
              <a:rPr lang="pt-PT" sz="1700" b="1" i="1" dirty="0">
                <a:solidFill>
                  <a:srgbClr val="002060"/>
                </a:solidFill>
              </a:rPr>
              <a:t>		</a:t>
            </a:r>
            <a:r>
              <a:rPr lang="pt-PT" sz="16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- Natal à volta do madeiro;</a:t>
            </a:r>
          </a:p>
          <a:p>
            <a:r>
              <a:rPr lang="pt-PT" sz="16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		- Sorteio de Natal;</a:t>
            </a:r>
          </a:p>
          <a:p>
            <a:r>
              <a:rPr lang="pt-PT" sz="16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		- Concurso de montras;</a:t>
            </a:r>
          </a:p>
          <a:p>
            <a:r>
              <a:rPr lang="pt-PT" sz="16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		- Animação com som de rua ambiente.</a:t>
            </a:r>
          </a:p>
          <a:p>
            <a:endParaRPr lang="pt-PT" sz="1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pt-PT" sz="1600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endParaRPr lang="pt-PT" sz="2000" dirty="0"/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833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67BAFD4B-241B-414A-B6F6-E806F11839E0}"/>
              </a:ext>
            </a:extLst>
          </p:cNvPr>
          <p:cNvSpPr/>
          <p:nvPr/>
        </p:nvSpPr>
        <p:spPr>
          <a:xfrm>
            <a:off x="1607712" y="4199138"/>
            <a:ext cx="7500777" cy="16601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112681" y="5637319"/>
            <a:ext cx="1364276" cy="110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953411" y="82650"/>
            <a:ext cx="8545696" cy="60872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endParaRPr lang="pt-PT" sz="19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pt-PT" sz="25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	</a:t>
            </a:r>
            <a:r>
              <a:rPr lang="pt-PT" sz="20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II. Quotização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pt-PT" sz="1600" dirty="0">
                <a:solidFill>
                  <a:srgbClr val="002060"/>
                </a:solidFill>
              </a:rPr>
              <a:t>A última </a:t>
            </a:r>
            <a:r>
              <a:rPr lang="pt-PT" sz="1600" u="sng" dirty="0">
                <a:solidFill>
                  <a:srgbClr val="002060"/>
                </a:solidFill>
              </a:rPr>
              <a:t>atualização </a:t>
            </a:r>
            <a:r>
              <a:rPr lang="pt-PT" sz="1600" dirty="0">
                <a:solidFill>
                  <a:srgbClr val="002060"/>
                </a:solidFill>
              </a:rPr>
              <a:t>do valor da quota mensal foi realizada em janeiro 2017, </a:t>
            </a:r>
            <a:r>
              <a:rPr lang="pt-PT" sz="1600" u="sng" dirty="0">
                <a:solidFill>
                  <a:srgbClr val="002060"/>
                </a:solidFill>
              </a:rPr>
              <a:t>aplicada apenas a novos sócios </a:t>
            </a:r>
            <a:r>
              <a:rPr lang="pt-PT" sz="1400" i="1" dirty="0">
                <a:solidFill>
                  <a:srgbClr val="002060"/>
                </a:solidFill>
              </a:rPr>
              <a:t>(com inscrição realizada a partir de janeiro de 2017). </a:t>
            </a:r>
            <a:r>
              <a:rPr lang="pt-PT" sz="1600" dirty="0">
                <a:solidFill>
                  <a:srgbClr val="002060"/>
                </a:solidFill>
              </a:rPr>
              <a:t>Os sócios inscritos antes de janeiro de 2017 continuaram a “usufruir” do valor da quota que pagavam até à data, não sofrendo atualização.</a:t>
            </a:r>
          </a:p>
          <a:p>
            <a:pPr>
              <a:lnSpc>
                <a:spcPct val="150000"/>
              </a:lnSpc>
            </a:pPr>
            <a:endParaRPr lang="pt-PT" sz="16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pt-PT" sz="1600" dirty="0">
                <a:solidFill>
                  <a:srgbClr val="002060"/>
                </a:solidFill>
              </a:rPr>
              <a:t>Tendo em conta o aumento da taxa de inflação e o custo dos serviços associados, a Direção da ACICF vem propor uma alteração do valor da quota mensal, para todos os associados inscritos nesta associação, designadamente:</a:t>
            </a: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endParaRPr lang="pt-PT" sz="1600" dirty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* para ENI/Empresas com 1 a 5 colaboradores: 10€ </a:t>
            </a:r>
            <a:r>
              <a:rPr lang="pt-PT" sz="1200" dirty="0">
                <a:solidFill>
                  <a:srgbClr val="002060"/>
                </a:solidFill>
              </a:rPr>
              <a:t>(valor atual varia entre 5€ e 8€);</a:t>
            </a:r>
          </a:p>
          <a:p>
            <a:pPr lvl="1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* para ENI/Empresas com 6 a 9 colaboradores: 15€ </a:t>
            </a:r>
            <a:r>
              <a:rPr lang="pt-PT" sz="1200" dirty="0">
                <a:solidFill>
                  <a:srgbClr val="002060"/>
                </a:solidFill>
              </a:rPr>
              <a:t>(valor atual varia entre 5€ e 10€);</a:t>
            </a:r>
          </a:p>
          <a:p>
            <a:pPr lvl="1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* para empresas com 10 a 49 colaboradores: 30€ </a:t>
            </a:r>
            <a:r>
              <a:rPr lang="pt-PT" sz="1200" dirty="0">
                <a:solidFill>
                  <a:srgbClr val="002060"/>
                </a:solidFill>
              </a:rPr>
              <a:t>(valor atual varia entre 5€ e 30€);</a:t>
            </a:r>
          </a:p>
          <a:p>
            <a:pPr lvl="1">
              <a:lnSpc>
                <a:spcPct val="150000"/>
              </a:lnSpc>
            </a:pPr>
            <a:r>
              <a:rPr lang="pt-PT" sz="1400" dirty="0">
                <a:solidFill>
                  <a:srgbClr val="002060"/>
                </a:solidFill>
              </a:rPr>
              <a:t>	* </a:t>
            </a:r>
            <a:r>
              <a:rPr lang="pt-PT" sz="1600" dirty="0">
                <a:solidFill>
                  <a:srgbClr val="002060"/>
                </a:solidFill>
              </a:rPr>
              <a:t>para empresas com 50 ou mais colaboradores: 50€ </a:t>
            </a:r>
            <a:r>
              <a:rPr lang="pt-PT" sz="1200" dirty="0">
                <a:solidFill>
                  <a:srgbClr val="002060"/>
                </a:solidFill>
              </a:rPr>
              <a:t>(valor atual varia entre 5€ e 50€).</a:t>
            </a:r>
          </a:p>
          <a:p>
            <a:pPr marL="1200150" lvl="2" indent="-285750">
              <a:lnSpc>
                <a:spcPct val="150000"/>
              </a:lnSpc>
              <a:buFontTx/>
              <a:buChar char="-"/>
            </a:pPr>
            <a:endParaRPr lang="pt-PT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357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206322" y="5557421"/>
            <a:ext cx="1402006" cy="1138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953411" y="82650"/>
            <a:ext cx="8545696" cy="53485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endParaRPr lang="pt-PT" sz="19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pt-PT" sz="25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	</a:t>
            </a:r>
            <a:r>
              <a:rPr lang="pt-PT" sz="20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II. Quotização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pt-PT" sz="16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- A Direção da ACICF vem também propor o aumento da joia de inscrição, que se mantêm no valor de 12,50€ desde, pelo menos, 1995. </a:t>
            </a:r>
          </a:p>
          <a:p>
            <a:pPr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Assim vimos propomos que a “joia de inscrição” passe a ter o valor de 50€.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pt-PT" sz="16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endParaRPr lang="pt-PT" sz="16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pt-PT" sz="16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pt-PT" sz="1600" b="1" i="1" dirty="0">
                <a:solidFill>
                  <a:srgbClr val="002060"/>
                </a:solidFill>
              </a:rPr>
              <a:t>Cobrança de quotas: </a:t>
            </a: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r>
              <a:rPr lang="pt-PT" sz="1600" dirty="0">
                <a:solidFill>
                  <a:srgbClr val="002060"/>
                </a:solidFill>
              </a:rPr>
              <a:t>O associado terá a possibilidade de aderir ao </a:t>
            </a:r>
            <a:r>
              <a:rPr lang="pt-PT" sz="1600" u="sng" dirty="0">
                <a:solidFill>
                  <a:srgbClr val="002060"/>
                </a:solidFill>
              </a:rPr>
              <a:t>débito direto </a:t>
            </a:r>
            <a:r>
              <a:rPr lang="pt-PT" sz="1600" dirty="0">
                <a:solidFill>
                  <a:srgbClr val="002060"/>
                </a:solidFill>
              </a:rPr>
              <a:t>para </a:t>
            </a:r>
            <a:r>
              <a:rPr lang="pt-PT" sz="1600" u="sng" dirty="0">
                <a:solidFill>
                  <a:srgbClr val="002060"/>
                </a:solidFill>
              </a:rPr>
              <a:t>pagamento das quotas</a:t>
            </a:r>
            <a:r>
              <a:rPr lang="pt-PT" sz="1600" dirty="0">
                <a:solidFill>
                  <a:srgbClr val="002060"/>
                </a:solidFill>
              </a:rPr>
              <a:t>, </a:t>
            </a:r>
            <a:r>
              <a:rPr lang="pt-PT" sz="1600" u="sng" dirty="0">
                <a:solidFill>
                  <a:srgbClr val="002060"/>
                </a:solidFill>
              </a:rPr>
              <a:t>usufruindo</a:t>
            </a:r>
            <a:r>
              <a:rPr lang="pt-PT" sz="1600" dirty="0">
                <a:solidFill>
                  <a:srgbClr val="002060"/>
                </a:solidFill>
              </a:rPr>
              <a:t> assim de um </a:t>
            </a:r>
            <a:r>
              <a:rPr lang="pt-PT" sz="1600" u="sng" dirty="0">
                <a:solidFill>
                  <a:srgbClr val="002060"/>
                </a:solidFill>
              </a:rPr>
              <a:t>desconto de 2%</a:t>
            </a:r>
            <a:r>
              <a:rPr lang="pt-PT" sz="1600" dirty="0">
                <a:solidFill>
                  <a:srgbClr val="002060"/>
                </a:solidFill>
              </a:rPr>
              <a:t>.  </a:t>
            </a:r>
          </a:p>
          <a:p>
            <a:pPr marL="742950" lvl="1" indent="-285750">
              <a:lnSpc>
                <a:spcPct val="150000"/>
              </a:lnSpc>
              <a:buFontTx/>
              <a:buChar char="-"/>
            </a:pPr>
            <a:r>
              <a:rPr lang="pt-PT" sz="1600" dirty="0">
                <a:solidFill>
                  <a:srgbClr val="002060"/>
                </a:solidFill>
              </a:rPr>
              <a:t>Caso adira ao </a:t>
            </a:r>
            <a:r>
              <a:rPr lang="pt-PT" sz="1600" u="sng" dirty="0">
                <a:solidFill>
                  <a:srgbClr val="002060"/>
                </a:solidFill>
              </a:rPr>
              <a:t>débito direto</a:t>
            </a:r>
            <a:r>
              <a:rPr lang="pt-PT" sz="1600" dirty="0">
                <a:solidFill>
                  <a:srgbClr val="002060"/>
                </a:solidFill>
              </a:rPr>
              <a:t> para </a:t>
            </a:r>
            <a:r>
              <a:rPr lang="pt-PT" sz="1600" u="sng" dirty="0">
                <a:solidFill>
                  <a:srgbClr val="002060"/>
                </a:solidFill>
              </a:rPr>
              <a:t>pagamento anual </a:t>
            </a:r>
            <a:r>
              <a:rPr lang="pt-PT" sz="1600" dirty="0">
                <a:solidFill>
                  <a:srgbClr val="002060"/>
                </a:solidFill>
              </a:rPr>
              <a:t>das quotas usufruirá de um </a:t>
            </a:r>
            <a:r>
              <a:rPr lang="pt-PT" sz="1600" u="sng" dirty="0">
                <a:solidFill>
                  <a:srgbClr val="002060"/>
                </a:solidFill>
              </a:rPr>
              <a:t>desconto de 5%.</a:t>
            </a:r>
          </a:p>
        </p:txBody>
      </p:sp>
    </p:spTree>
    <p:extLst>
      <p:ext uri="{BB962C8B-B14F-4D97-AF65-F5344CB8AC3E}">
        <p14:creationId xmlns:p14="http://schemas.microsoft.com/office/powerpoint/2010/main" val="2176702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15025" y="5565192"/>
            <a:ext cx="1592687" cy="1292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811370" y="180304"/>
            <a:ext cx="8243854" cy="51244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endParaRPr lang="pt-PT" sz="16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19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19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19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19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pt-PT" sz="25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	</a:t>
            </a:r>
            <a:r>
              <a:rPr lang="pt-PT" sz="25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III. ORÇAMENTO PREVISIONAL PARA O </a:t>
            </a:r>
          </a:p>
          <a:p>
            <a:pPr algn="r">
              <a:lnSpc>
                <a:spcPct val="150000"/>
              </a:lnSpc>
            </a:pPr>
            <a:r>
              <a:rPr lang="pt-PT" sz="25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		EXERCÍCIO DE 2025</a:t>
            </a:r>
          </a:p>
          <a:p>
            <a:endParaRPr lang="pt-PT" sz="2000" dirty="0">
              <a:solidFill>
                <a:srgbClr val="002060"/>
              </a:solidFill>
            </a:endParaRPr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64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01998" y="571536"/>
            <a:ext cx="855457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PT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I. DEMONSTRAÇÃO PREVISIONAL DE RESULTADOS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218D93-2CB9-46C4-8680-7D7FDB982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827" y="1138374"/>
            <a:ext cx="11959987" cy="5235793"/>
          </a:xfrm>
          <a:prstGeom prst="rect">
            <a:avLst/>
          </a:prstGeom>
        </p:spPr>
      </p:pic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285714" y="5948039"/>
            <a:ext cx="832569" cy="675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2619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809617" y="358439"/>
            <a:ext cx="855457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PT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II. BALANÇO PREVISIONAL DE </a:t>
            </a:r>
          </a:p>
          <a:p>
            <a:r>
              <a:rPr lang="pt-PT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RESULTADOS </a:t>
            </a:r>
          </a:p>
        </p:txBody>
      </p:sp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285714" y="5948039"/>
            <a:ext cx="832569" cy="675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92C14D5A-0AF3-476D-9A70-4D579AE0E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4746" y="78581"/>
            <a:ext cx="6827637" cy="670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411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79197" y="167263"/>
            <a:ext cx="855457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PT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III. ORÇAMENTO DE TESOURARIA</a:t>
            </a:r>
          </a:p>
        </p:txBody>
      </p:sp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285714" y="5948039"/>
            <a:ext cx="832569" cy="675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37833690-6219-496C-AB65-57CFF8BD98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80" y="727873"/>
            <a:ext cx="10948064" cy="597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767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15025" y="5565192"/>
            <a:ext cx="1592687" cy="1292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509528" y="1902572"/>
            <a:ext cx="9156043" cy="36163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endParaRPr lang="pt-PT" sz="16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r"/>
            <a:endParaRPr lang="pt-PT" sz="16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PT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PT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2000" u="sng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r"/>
            <a:r>
              <a:rPr lang="pt-PT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Agradecemos a V. Presença!</a:t>
            </a:r>
          </a:p>
          <a:p>
            <a:endParaRPr lang="pt-PT" sz="2000" u="sng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2000" u="sng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2000" u="sng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2000" u="sng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2000" u="sng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r"/>
            <a:r>
              <a:rPr lang="pt-PT" sz="15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29 de janeiro de 2025</a:t>
            </a:r>
            <a:endParaRPr lang="pt-PT" sz="20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326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86047" y="5565192"/>
            <a:ext cx="1503057" cy="1220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646042" y="173068"/>
            <a:ext cx="9233453" cy="61141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endParaRPr lang="pt-PT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pt-PT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MENSAGEM DO PRESIDENTE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PT" sz="11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Caros Associados,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Nos últimos anos, viveram-se tempos inacreditavelmente difíceis, marcados pela incerteza, onde o planeamento e a gestão estratégica foram atores secundários.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Hoje, a necessidade do nosso tecido empresarial se reinventar e reorganizar é enorme. Continuamos a passar tempos desafiantes em que as cadeias de distribuição, o acesso a matérias primas, os custos de produção, em particular a energia, estão a mudar a forma de atuar dos agentes económicos.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 ano que terminou, 2024, marcado por uma ligeira recuperação do ambiente económico ainda ficou marcado por elevadas taxas de inflação que dificultam a vida dos nossos empresários.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 neste ambiente e contexto económico que submetemos a sufrágio o plano de atividades e orçamento para 2025.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 linhas gerais são transformar a ACICF num acelerador económico da região, com especial enfoque no contributo para atração de recursos financeiros através do PRR E PT2030 e dos planos regionais, para apoiar, nomeadamente, o setor agrícola, industrial e comércio.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Contribuir para uma aproximação e dinamização do comércio local  ao consumidor, apoiar os nossos associados na elaboração de projetos de investimento, no acesso a candidaturas e programas de financiamento, apresentar soluções fiscais e legais à medida das necessidades de cada associado, apoiar a transição digital e promover a região e os seus produtos endógenos </a:t>
            </a:r>
            <a:r>
              <a:rPr lang="pt-PT" sz="1400" kern="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â</a:t>
            </a: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ncora.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		Tudo isto para alcançarmos o nosso propósito: Promover a sustentabilidade e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PT" sz="1400" kern="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pt-PT" sz="1400" kern="1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crescimento do tecido empresarial fundanense.</a:t>
            </a:r>
            <a:endParaRPr lang="pt-PT" sz="54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140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290232" y="5236718"/>
            <a:ext cx="1592687" cy="1292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979069" y="106714"/>
            <a:ext cx="480162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endParaRPr lang="pt-PT" sz="16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r"/>
            <a:endParaRPr lang="pt-PT" sz="16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12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pt-PT" sz="28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ÍNDICE</a:t>
            </a:r>
            <a:endParaRPr lang="pt-PT" sz="16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sz="16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8B259755-8A15-4F65-9B7B-0E3B4508AB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162023"/>
              </p:ext>
            </p:extLst>
          </p:nvPr>
        </p:nvGraphicFramePr>
        <p:xfrm>
          <a:off x="979069" y="1797269"/>
          <a:ext cx="9156043" cy="3471330"/>
        </p:xfrm>
        <a:graphic>
          <a:graphicData uri="http://schemas.openxmlformats.org/drawingml/2006/table">
            <a:tbl>
              <a:tblPr firstRow="1" firstCol="1" bandRow="1"/>
              <a:tblGrid>
                <a:gridCol w="3051579">
                  <a:extLst>
                    <a:ext uri="{9D8B030D-6E8A-4147-A177-3AD203B41FA5}">
                      <a16:colId xmlns:a16="http://schemas.microsoft.com/office/drawing/2014/main" xmlns="" val="851753625"/>
                    </a:ext>
                  </a:extLst>
                </a:gridCol>
                <a:gridCol w="4861104">
                  <a:extLst>
                    <a:ext uri="{9D8B030D-6E8A-4147-A177-3AD203B41FA5}">
                      <a16:colId xmlns:a16="http://schemas.microsoft.com/office/drawing/2014/main" xmlns="" val="2124929616"/>
                    </a:ext>
                  </a:extLst>
                </a:gridCol>
                <a:gridCol w="1243360">
                  <a:extLst>
                    <a:ext uri="{9D8B030D-6E8A-4147-A177-3AD203B41FA5}">
                      <a16:colId xmlns:a16="http://schemas.microsoft.com/office/drawing/2014/main" xmlns="" val="2411063871"/>
                    </a:ext>
                  </a:extLst>
                </a:gridCol>
              </a:tblGrid>
              <a:tr h="36816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9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I.	</a:t>
                      </a: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 DE ATIVIDADES PARA O PERÍODO DE 2025………………………………………………………………………………..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2853725"/>
                  </a:ext>
                </a:extLst>
              </a:tr>
              <a:tr h="26643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 Interação com os associados………………………………………………………………………………………………………..…………….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07798799"/>
                  </a:ext>
                </a:extLst>
              </a:tr>
              <a:tr h="26643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 Transição digital…………………………………………………………………………………………….…………………………..……………….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16531214"/>
                  </a:ext>
                </a:extLst>
              </a:tr>
              <a:tr h="26643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d) Transferência de conhecimento, ciência, inovação e centros de investigação………………………….…………………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60609500"/>
                  </a:ext>
                </a:extLst>
              </a:tr>
              <a:tr h="26643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e) Internacionalização e exportação……………………………………………………………………………………………..………………..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6965814"/>
                  </a:ext>
                </a:extLst>
              </a:tr>
              <a:tr h="26643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G) Outras atividades……………………………………………………………………………………………………………………………………..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13890878"/>
                  </a:ext>
                </a:extLst>
              </a:tr>
              <a:tr h="266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57757397"/>
                  </a:ext>
                </a:extLst>
              </a:tr>
              <a:tr h="36816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9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II.	</a:t>
                      </a: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QUOTIZAÇÃO………………………………………………………………………………………………………………………………………..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2989659"/>
                  </a:ext>
                </a:extLst>
              </a:tr>
              <a:tr h="36816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9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III.	</a:t>
                      </a: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DEMONSTRAÇÃO PREVISIONAL DOS RESULTADOS PARA O ANO DE 2025 …………………………………………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5285073"/>
                  </a:ext>
                </a:extLst>
              </a:tr>
              <a:tr h="40004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9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IV. 	</a:t>
                      </a: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BALANÇO  PREVISIONAL DOS RESULTADOS PARA O EXERCÍCO DE 2025…………………………………….…………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0261539"/>
                  </a:ext>
                </a:extLst>
              </a:tr>
              <a:tr h="36816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9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V. 	</a:t>
                      </a: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ORÇAMENTO DE TESOURARIA 2025………………………………………………………………………………………..……………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400" kern="1200" dirty="0">
                          <a:solidFill>
                            <a:srgbClr val="00206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P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3" marR="663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23325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0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94924" y="5422691"/>
            <a:ext cx="1538567" cy="1248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811368" y="528173"/>
            <a:ext cx="9156043" cy="38625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16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I.PLANO DE ATIVIDADES E ORÇAMENTO|2025</a:t>
            </a:r>
          </a:p>
          <a:p>
            <a:r>
              <a:rPr lang="pt-PT" sz="1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										</a:t>
            </a:r>
            <a:endParaRPr lang="pt-PT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PT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pt-PT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A. INTERAÇÃO COM OS ASSOCIADOS:</a:t>
            </a:r>
          </a:p>
          <a:p>
            <a:pPr algn="just"/>
            <a:endParaRPr lang="pt-PT" dirty="0">
              <a:solidFill>
                <a:srgbClr val="002060"/>
              </a:solidFill>
            </a:endParaRPr>
          </a:p>
          <a:p>
            <a:pPr algn="just"/>
            <a:endParaRPr lang="pt-PT" dirty="0">
              <a:solidFill>
                <a:srgbClr val="00206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pt-PT" sz="1700" b="1" i="1" dirty="0">
                <a:solidFill>
                  <a:srgbClr val="002060"/>
                </a:solidFill>
              </a:rPr>
              <a:t>Gabinete de Apoio </a:t>
            </a:r>
            <a:r>
              <a:rPr lang="pt-PT" sz="1600" b="1" i="1" dirty="0">
                <a:solidFill>
                  <a:srgbClr val="002060"/>
                </a:solidFill>
              </a:rPr>
              <a:t>Jurídico e </a:t>
            </a:r>
            <a:r>
              <a:rPr lang="pt-PT" sz="1700" b="1" i="1" dirty="0">
                <a:solidFill>
                  <a:srgbClr val="002060"/>
                </a:solidFill>
              </a:rPr>
              <a:t>Gabinete Médico</a:t>
            </a:r>
            <a:r>
              <a:rPr lang="pt-PT" sz="1600" b="1" i="1" dirty="0">
                <a:solidFill>
                  <a:srgbClr val="002060"/>
                </a:solidFill>
              </a:rPr>
              <a:t> em pleno funcionamento;</a:t>
            </a:r>
          </a:p>
          <a:p>
            <a:pPr algn="just"/>
            <a:endParaRPr lang="pt-PT" sz="1600" b="1" i="1" dirty="0">
              <a:solidFill>
                <a:srgbClr val="002060"/>
              </a:solidFill>
            </a:endParaRPr>
          </a:p>
          <a:p>
            <a:pPr algn="just"/>
            <a:endParaRPr lang="pt-PT" sz="1600" b="1" i="1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8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AppleSystemUIFont"/>
              </a:rPr>
              <a:t>- </a:t>
            </a:r>
            <a:r>
              <a:rPr lang="pt-PT" sz="1700" b="1" i="1" kern="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AppleSystemUIFont"/>
              </a:rPr>
              <a:t>Gabinete de Apoio Económico-Financeiro</a:t>
            </a:r>
            <a:r>
              <a:rPr lang="pt-PT" sz="1700" b="1" i="1" kern="0" dirty="0">
                <a:solidFill>
                  <a:srgbClr val="002060"/>
                </a:solidFill>
                <a:ea typeface="Calibri" panose="020F0502020204030204" pitchFamily="34" charset="0"/>
                <a:cs typeface="AppleSystemUIFont"/>
              </a:rPr>
              <a:t>:</a:t>
            </a:r>
            <a:endParaRPr lang="pt-PT" sz="1700" kern="0" dirty="0">
              <a:solidFill>
                <a:srgbClr val="002060"/>
              </a:solidFill>
              <a:effectLst/>
              <a:ea typeface="Calibri" panose="020F0502020204030204" pitchFamily="34" charset="0"/>
              <a:cs typeface="AppleSystemUIFont"/>
            </a:endParaRP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Divulgação de Informação de interesse para as empresas, como por exemplo sistemas de incentivos Portugal 2030, fontes de financiamento público ou privado e incentivos fiscais</a:t>
            </a:r>
            <a:r>
              <a:rPr lang="pt-PT" sz="1800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pt-PT" sz="1800" u="sng" kern="0" dirty="0">
                <a:solidFill>
                  <a:schemeClr val="accent2">
                    <a:lumMod val="50000"/>
                  </a:schemeClr>
                </a:solidFill>
                <a:ea typeface="Calibri" panose="020F0502020204030204" pitchFamily="34" charset="0"/>
                <a:cs typeface="AppleSystemUIFont"/>
              </a:rPr>
              <a:t> </a:t>
            </a:r>
            <a:endParaRPr lang="pt-PT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325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078FB2E-C662-3646-5555-2078A9F00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>
            <a:extLst>
              <a:ext uri="{FF2B5EF4-FFF2-40B4-BE49-F238E27FC236}">
                <a16:creationId xmlns:a16="http://schemas.microsoft.com/office/drawing/2014/main" xmlns="" id="{54FE416A-BFA0-9F43-ED16-D7C1B8C03C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53599" y="5664835"/>
            <a:ext cx="1343259" cy="1090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16729933-C6CE-347E-D38C-3E2579E4ED30}"/>
              </a:ext>
            </a:extLst>
          </p:cNvPr>
          <p:cNvSpPr/>
          <p:nvPr/>
        </p:nvSpPr>
        <p:spPr>
          <a:xfrm>
            <a:off x="811368" y="232508"/>
            <a:ext cx="9156043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16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I.PLANO DE ATIVIDADES E ORÇAMENTO|2025</a:t>
            </a:r>
          </a:p>
          <a:p>
            <a:r>
              <a:rPr lang="pt-PT" sz="1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										</a:t>
            </a:r>
            <a:r>
              <a:rPr lang="pt-PT" sz="13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A. INTERAÇÃO COM OS ASSOCIADOS</a:t>
            </a:r>
            <a:endParaRPr lang="pt-PT" sz="13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AD8E57EE-3B08-04A2-6A84-67EEDDBF751E}"/>
              </a:ext>
            </a:extLst>
          </p:cNvPr>
          <p:cNvSpPr/>
          <p:nvPr/>
        </p:nvSpPr>
        <p:spPr>
          <a:xfrm>
            <a:off x="725229" y="1153661"/>
            <a:ext cx="9156043" cy="3539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pt-PT" sz="1700" b="1" i="1" kern="0" dirty="0">
                <a:solidFill>
                  <a:srgbClr val="002060"/>
                </a:solidFill>
                <a:ea typeface="Calibri" panose="020F0502020204030204" pitchFamily="34" charset="0"/>
                <a:cs typeface="AppleSystemUIFont"/>
              </a:rPr>
              <a:t>- Ga</a:t>
            </a:r>
            <a:r>
              <a:rPr lang="pt-PT" sz="1700" b="1" i="1" kern="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AppleSystemUIFont"/>
              </a:rPr>
              <a:t>binete de Apoio à Formação Profissional</a:t>
            </a:r>
            <a:r>
              <a:rPr lang="pt-PT" sz="1700" b="1" i="1" kern="0" dirty="0">
                <a:solidFill>
                  <a:srgbClr val="002060"/>
                </a:solidFill>
                <a:ea typeface="Calibri" panose="020F0502020204030204" pitchFamily="34" charset="0"/>
                <a:cs typeface="AppleSystemUIFont"/>
              </a:rPr>
              <a:t> </a:t>
            </a:r>
            <a:endParaRPr lang="pt-PT" sz="1600" dirty="0">
              <a:solidFill>
                <a:srgbClr val="002060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29BA3CA1-1CB3-96BF-08FD-2CCCDAAEE121}"/>
              </a:ext>
            </a:extLst>
          </p:cNvPr>
          <p:cNvSpPr txBox="1"/>
          <p:nvPr/>
        </p:nvSpPr>
        <p:spPr>
          <a:xfrm>
            <a:off x="1051378" y="1520461"/>
            <a:ext cx="8238814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altLang="pt-PT" sz="17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pt-PT" altLang="pt-PT" sz="1700" b="1" u="sng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Formação financiada 2024/2027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altLang="pt-PT" sz="1000" b="1" u="sng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altLang="pt-PT" sz="1500" dirty="0">
                <a:solidFill>
                  <a:srgbClr val="002060"/>
                </a:solidFill>
              </a:rPr>
              <a:t>Execução da candidatura aprovada no âmbito da tipologia “Formação Modular Certificada”.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pt-PT" altLang="pt-PT" sz="1500" dirty="0">
                <a:solidFill>
                  <a:srgbClr val="002060"/>
                </a:solidFill>
              </a:rPr>
              <a:t>Objetivo: Aprofundar as competências dos adultos, uma melhor adaptação às mudanças tecnológicas e organizacionais e o reforço da empregabilidade.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pt-PT" altLang="pt-PT" sz="1500" dirty="0">
                <a:solidFill>
                  <a:srgbClr val="002060"/>
                </a:solidFill>
              </a:rPr>
              <a:t>Destinatários: </a:t>
            </a:r>
            <a:r>
              <a:rPr lang="pt-PT" sz="1500" dirty="0">
                <a:solidFill>
                  <a:srgbClr val="002060"/>
                </a:solidFill>
              </a:rPr>
              <a:t>Adultos empregados e desempregados/as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pt-PT" altLang="pt-PT" sz="1500" dirty="0">
                <a:solidFill>
                  <a:srgbClr val="002060"/>
                </a:solidFill>
              </a:rPr>
              <a:t>Total de participantes candidatados: 915 formandos</a:t>
            </a:r>
          </a:p>
          <a:p>
            <a:endParaRPr lang="pt-PT" sz="2000" b="1" i="1" kern="0" dirty="0">
              <a:solidFill>
                <a:schemeClr val="accent2">
                  <a:lumMod val="50000"/>
                </a:schemeClr>
              </a:solidFill>
              <a:ea typeface="Calibri" panose="020F0502020204030204" pitchFamily="34" charset="0"/>
              <a:cs typeface="AppleSystemUIFont"/>
            </a:endParaRPr>
          </a:p>
          <a:p>
            <a:pPr>
              <a:lnSpc>
                <a:spcPct val="150000"/>
              </a:lnSpc>
              <a:defRPr/>
            </a:pPr>
            <a:r>
              <a:rPr lang="pt-PT" sz="1700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pt-PT" sz="1700" b="1" u="sng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Formação não financiada</a:t>
            </a:r>
          </a:p>
          <a:p>
            <a:pPr>
              <a:lnSpc>
                <a:spcPct val="150000"/>
              </a:lnSpc>
              <a:defRPr/>
            </a:pPr>
            <a:r>
              <a:rPr lang="pt-PT" sz="1500" dirty="0">
                <a:solidFill>
                  <a:srgbClr val="002060"/>
                </a:solidFill>
              </a:rPr>
              <a:t>Realização de ações de formação, onde a ACICF não dispõe de certificação, realizadas através de parcerias, em formato presencial, designadamente:</a:t>
            </a:r>
          </a:p>
          <a:p>
            <a:pPr>
              <a:lnSpc>
                <a:spcPct val="150000"/>
              </a:lnSpc>
              <a:defRPr/>
            </a:pPr>
            <a:r>
              <a:rPr lang="pt-PT" sz="1500" dirty="0">
                <a:solidFill>
                  <a:srgbClr val="002060"/>
                </a:solidFill>
              </a:rPr>
              <a:t>	 *Aplicação de produtos fitofarmacêuticos (inicial e atualização);</a:t>
            </a:r>
          </a:p>
          <a:p>
            <a:pPr>
              <a:lnSpc>
                <a:spcPct val="150000"/>
              </a:lnSpc>
              <a:defRPr/>
            </a:pPr>
            <a:r>
              <a:rPr lang="pt-PT" sz="1500" dirty="0">
                <a:solidFill>
                  <a:srgbClr val="002060"/>
                </a:solidFill>
              </a:rPr>
              <a:t>          *Manipulador de máquinas;</a:t>
            </a:r>
          </a:p>
          <a:p>
            <a:pPr>
              <a:lnSpc>
                <a:spcPct val="150000"/>
              </a:lnSpc>
              <a:defRPr/>
            </a:pPr>
            <a:r>
              <a:rPr lang="pt-PT" sz="1500" dirty="0">
                <a:solidFill>
                  <a:srgbClr val="002060"/>
                </a:solidFill>
              </a:rPr>
              <a:t>	 *Outras ações consideradas importantes para o desenvolvimento da atividade dos  	nossos associados.</a:t>
            </a:r>
          </a:p>
          <a:p>
            <a:pPr>
              <a:defRPr/>
            </a:pPr>
            <a:endParaRPr lang="pt-PT" altLang="pt-PT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439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77169" y="5632820"/>
            <a:ext cx="1334381" cy="108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909022" y="142043"/>
            <a:ext cx="9156043" cy="63642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16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I. PLANO DE ATIVIDADES E ORÇAMENTO|2025</a:t>
            </a:r>
          </a:p>
          <a:p>
            <a:r>
              <a:rPr lang="pt-PT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									</a:t>
            </a:r>
            <a:r>
              <a:rPr lang="pt-PT" sz="13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A. INTERAÇÃO COM OS ASSOCIADOS</a:t>
            </a:r>
          </a:p>
          <a:p>
            <a:pPr algn="ctr"/>
            <a:endParaRPr lang="pt-PT" sz="16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pt-PT" sz="1600" dirty="0">
              <a:solidFill>
                <a:srgbClr val="002060"/>
              </a:solidFill>
            </a:endParaRPr>
          </a:p>
          <a:p>
            <a:pPr algn="just"/>
            <a:r>
              <a:rPr lang="pt-PT" sz="1700" b="1" i="1" dirty="0">
                <a:solidFill>
                  <a:srgbClr val="002060"/>
                </a:solidFill>
              </a:rPr>
              <a:t>- Continuar a desenvolver o Plano de angariação de novos associados</a:t>
            </a:r>
            <a:endParaRPr lang="pt-PT" sz="1600" b="1" dirty="0">
              <a:solidFill>
                <a:srgbClr val="002060"/>
              </a:solidFill>
            </a:endParaRPr>
          </a:p>
          <a:p>
            <a:pPr algn="just"/>
            <a:endParaRPr lang="pt-PT" sz="1700" b="1" i="1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Identificação das necessidades das empresas por setor de atividade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*Contacto direto com as Empresas;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*Criação de uma base de dados por setor de atividade de forma a facilitar o entendimento 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das necessidades de cada setor.</a:t>
            </a:r>
          </a:p>
          <a:p>
            <a:endParaRPr lang="pt-PT" sz="16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pt-PT" sz="1600" b="1" kern="0" dirty="0">
                <a:solidFill>
                  <a:srgbClr val="002060"/>
                </a:solidFill>
                <a:ea typeface="Calibri" panose="020F0502020204030204" pitchFamily="34" charset="0"/>
                <a:cs typeface="AppleSystemUIFont"/>
              </a:rPr>
              <a:t>- </a:t>
            </a:r>
            <a:r>
              <a:rPr lang="pt-PT" sz="1700" b="1" i="1" kern="0" dirty="0">
                <a:solidFill>
                  <a:srgbClr val="002060"/>
                </a:solidFill>
                <a:ea typeface="Calibri" panose="020F0502020204030204" pitchFamily="34" charset="0"/>
                <a:cs typeface="AppleSystemUIFont"/>
              </a:rPr>
              <a:t>D</a:t>
            </a:r>
            <a:r>
              <a:rPr lang="pt-PT" sz="1700" b="1" i="1" kern="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AppleSystemUIFont"/>
              </a:rPr>
              <a:t>isponibilização de novos serviços </a:t>
            </a:r>
            <a:r>
              <a:rPr lang="pt-PT" sz="1700" b="1" i="1" dirty="0">
                <a:solidFill>
                  <a:srgbClr val="002060"/>
                </a:solidFill>
              </a:rPr>
              <a:t>aos associados:</a:t>
            </a:r>
            <a:endParaRPr lang="pt-PT" sz="16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 	*Certificado de origem;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 	*Certificado de venda livre;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 	*Carta de artesão;</a:t>
            </a:r>
          </a:p>
          <a:p>
            <a:pPr algn="just"/>
            <a:r>
              <a:rPr lang="pt-PT" sz="1600" dirty="0">
                <a:solidFill>
                  <a:srgbClr val="002060"/>
                </a:solidFill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Protocolos e Parcerias 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*Dinamizar outros protocolos com instituições que tragam valor à atividade empresarial 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dos associados.</a:t>
            </a:r>
            <a:endParaRPr lang="pt-PT" sz="48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237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175908" y="5672830"/>
            <a:ext cx="1217520" cy="988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1175354" y="294545"/>
            <a:ext cx="8155078" cy="45781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16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 I. PLANO DE ATIVIDADES E ORÇAMENTO|2025</a:t>
            </a:r>
          </a:p>
          <a:p>
            <a:r>
              <a:rPr lang="pt-PT" sz="1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									</a:t>
            </a:r>
            <a:r>
              <a:rPr lang="pt-PT" sz="12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pt-PT" sz="13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A. INTERAÇÃO COM OS ASSOCIADOS</a:t>
            </a:r>
          </a:p>
          <a:p>
            <a:pPr algn="just"/>
            <a:endParaRPr lang="pt-PT" sz="1600" dirty="0">
              <a:solidFill>
                <a:srgbClr val="FF0000"/>
              </a:solidFill>
            </a:endParaRPr>
          </a:p>
          <a:p>
            <a:pPr algn="just"/>
            <a:endParaRPr lang="pt-PT" sz="16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Apostar numa comunicação forte aos associados de forma presencial e digital. Criação de uma estratégia de comunicação para a ACICF:</a:t>
            </a:r>
          </a:p>
          <a:p>
            <a:pPr algn="just"/>
            <a:endParaRPr lang="pt-PT" sz="1700" b="1" i="1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*Criação de um site para divulgação de formação profissional, eventos, mapeamento dos 	associados com a identificação do seu ramos de atividade e respetivos contactos;</a:t>
            </a:r>
          </a:p>
          <a:p>
            <a:pPr algn="just"/>
            <a:endParaRPr lang="pt-PT" sz="1600" dirty="0">
              <a:solidFill>
                <a:srgbClr val="002060"/>
              </a:solidFill>
            </a:endParaRPr>
          </a:p>
          <a:p>
            <a:pPr algn="just"/>
            <a:endParaRPr lang="pt-PT" sz="1600" dirty="0">
              <a:solidFill>
                <a:srgbClr val="002060"/>
              </a:solidFill>
            </a:endParaRPr>
          </a:p>
          <a:p>
            <a:pPr algn="just"/>
            <a:endParaRPr lang="pt-PT" sz="1600" dirty="0">
              <a:solidFill>
                <a:srgbClr val="002060"/>
              </a:solidFill>
            </a:endParaRPr>
          </a:p>
          <a:p>
            <a:pPr algn="just"/>
            <a:r>
              <a:rPr lang="pt-PT" sz="1700" b="1" dirty="0">
                <a:solidFill>
                  <a:srgbClr val="002060"/>
                </a:solidFill>
              </a:rPr>
              <a:t>- Executar o projeto de </a:t>
            </a:r>
            <a:r>
              <a:rPr lang="pt-PT" b="1" i="1" dirty="0">
                <a:solidFill>
                  <a:srgbClr val="002060"/>
                </a:solidFill>
              </a:rPr>
              <a:t>Condomínio Empresarial </a:t>
            </a:r>
            <a:r>
              <a:rPr lang="pt-PT" sz="1700" b="1" dirty="0">
                <a:solidFill>
                  <a:srgbClr val="002060"/>
                </a:solidFill>
              </a:rPr>
              <a:t>para o Parque Industrial do Fundão.</a:t>
            </a:r>
          </a:p>
        </p:txBody>
      </p:sp>
    </p:spTree>
    <p:extLst>
      <p:ext uri="{BB962C8B-B14F-4D97-AF65-F5344CB8AC3E}">
        <p14:creationId xmlns:p14="http://schemas.microsoft.com/office/powerpoint/2010/main" val="210885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93179" y="5629924"/>
            <a:ext cx="1436380" cy="1165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811369" y="180304"/>
            <a:ext cx="9156043" cy="6127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endParaRPr lang="pt-PT" sz="16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pt-PT" sz="16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     I. PLANO DE ATIVIDADES E ORÇAMENTO|2025</a:t>
            </a:r>
          </a:p>
          <a:p>
            <a:r>
              <a:rPr lang="pt-PT" sz="1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								</a:t>
            </a:r>
            <a:r>
              <a:rPr lang="pt-PT" sz="12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            </a:t>
            </a:r>
            <a:r>
              <a:rPr lang="pt-PT" sz="13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A. INTERAÇÃO COM OS ASSOCIADOS</a:t>
            </a:r>
          </a:p>
          <a:p>
            <a:endParaRPr lang="pt-PT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</a:t>
            </a:r>
            <a:r>
              <a:rPr lang="pt-PT" sz="1700" b="1" i="1" dirty="0" err="1">
                <a:solidFill>
                  <a:srgbClr val="002060"/>
                </a:solidFill>
              </a:rPr>
              <a:t>Networking</a:t>
            </a:r>
            <a:r>
              <a:rPr lang="pt-PT" sz="1700" b="1" i="1" dirty="0">
                <a:solidFill>
                  <a:srgbClr val="002060"/>
                </a:solidFill>
              </a:rPr>
              <a:t> | Sessões de esclarecimento: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rgbClr val="002060"/>
                </a:solidFill>
              </a:rPr>
              <a:t>	</a:t>
            </a:r>
            <a:r>
              <a:rPr lang="pt-PT" sz="1500" dirty="0">
                <a:solidFill>
                  <a:srgbClr val="002060"/>
                </a:solidFill>
              </a:rPr>
              <a:t>*</a:t>
            </a:r>
            <a:r>
              <a:rPr lang="pt-PT" sz="1500" i="1" dirty="0">
                <a:solidFill>
                  <a:srgbClr val="002060"/>
                </a:solidFill>
              </a:rPr>
              <a:t>Promoção do networking </a:t>
            </a:r>
            <a:r>
              <a:rPr lang="pt-PT" sz="1500" dirty="0">
                <a:solidFill>
                  <a:srgbClr val="002060"/>
                </a:solidFill>
              </a:rPr>
              <a:t>através de diversas iniciativas dinamizadoras da interação 	empresarial, 	partilha de experiências e conhecimento, com a organização de eventos 	presenciais como 	Business Drink ACICF (periodicidade mensal) | </a:t>
            </a:r>
            <a:r>
              <a:rPr lang="pt-PT" sz="1500" b="1" dirty="0">
                <a:solidFill>
                  <a:srgbClr val="002060"/>
                </a:solidFill>
              </a:rPr>
              <a:t>Próximo Business Drink ACICF </a:t>
            </a:r>
            <a:r>
              <a:rPr lang="pt-PT" sz="1500" dirty="0">
                <a:solidFill>
                  <a:srgbClr val="002060"/>
                </a:solidFill>
              </a:rPr>
              <a:t>dia </a:t>
            </a:r>
            <a:r>
              <a:rPr lang="pt-PT" sz="1500" b="1" dirty="0">
                <a:solidFill>
                  <a:srgbClr val="002060"/>
                </a:solidFill>
              </a:rPr>
              <a:t>20 fevereiro </a:t>
            </a:r>
            <a:r>
              <a:rPr lang="pt-PT" sz="1500" dirty="0">
                <a:solidFill>
                  <a:srgbClr val="002060"/>
                </a:solidFill>
              </a:rPr>
              <a:t>às 	</a:t>
            </a:r>
            <a:r>
              <a:rPr lang="pt-PT" sz="1500" b="1" dirty="0">
                <a:solidFill>
                  <a:srgbClr val="002060"/>
                </a:solidFill>
              </a:rPr>
              <a:t>18h no salão nobre da ACICF;</a:t>
            </a:r>
          </a:p>
          <a:p>
            <a:pPr algn="just">
              <a:lnSpc>
                <a:spcPct val="150000"/>
              </a:lnSpc>
            </a:pPr>
            <a:endParaRPr lang="pt-PT" sz="1400" b="1" dirty="0">
              <a:solidFill>
                <a:srgbClr val="002060"/>
              </a:solidFill>
            </a:endParaRPr>
          </a:p>
          <a:p>
            <a:pPr indent="449580">
              <a:lnSpc>
                <a:spcPct val="150000"/>
              </a:lnSpc>
              <a:spcAft>
                <a:spcPts val="800"/>
              </a:spcAft>
            </a:pPr>
            <a:r>
              <a:rPr lang="pt-PT" sz="1500" dirty="0">
                <a:solidFill>
                  <a:srgbClr val="002060"/>
                </a:solidFill>
              </a:rPr>
              <a:t>	*</a:t>
            </a:r>
            <a:r>
              <a:rPr lang="pt-PT" sz="1500" i="1" dirty="0">
                <a:solidFill>
                  <a:srgbClr val="002060"/>
                </a:solidFill>
              </a:rPr>
              <a:t>Ações de esclarecimento </a:t>
            </a:r>
            <a:r>
              <a:rPr lang="pt-PT" sz="1500" dirty="0">
                <a:solidFill>
                  <a:srgbClr val="002060"/>
                </a:solidFill>
              </a:rPr>
              <a:t>acerca de temas diversos, finanças, fiscalidade, benefícios fiscais, SIFIDE 	em </a:t>
            </a:r>
            <a:r>
              <a:rPr lang="pt-PT" sz="1500" dirty="0" err="1">
                <a:solidFill>
                  <a:srgbClr val="002060"/>
                </a:solidFill>
              </a:rPr>
              <a:t>webinars</a:t>
            </a:r>
            <a:r>
              <a:rPr lang="pt-PT" sz="1500" dirty="0">
                <a:solidFill>
                  <a:srgbClr val="002060"/>
                </a:solidFill>
              </a:rPr>
              <a:t> (SPEED TALKS) trimestrais.</a:t>
            </a:r>
          </a:p>
          <a:p>
            <a:pPr algn="just"/>
            <a:endParaRPr lang="pt-PT" sz="16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- Tornar a ACICF uma plataforma entre as organizações políticas e os empresários, em que se deve promover o contacto direto com agentes políticos através de iniciativas como debates, conferências com o objetivo de transmitir as mensagens dos   </a:t>
            </a:r>
          </a:p>
          <a:p>
            <a:pPr>
              <a:lnSpc>
                <a:spcPct val="150000"/>
              </a:lnSpc>
            </a:pPr>
            <a:r>
              <a:rPr lang="pt-PT" sz="1700" b="1" i="1" dirty="0">
                <a:solidFill>
                  <a:srgbClr val="002060"/>
                </a:solidFill>
              </a:rPr>
              <a:t>empresários.</a:t>
            </a:r>
          </a:p>
          <a:p>
            <a:endParaRPr lang="pt-PT" sz="2000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215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0F1BBB71-D972-4B39-B087-9803C93D2603" descr="IMG_04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0" t="2579" r="9871" b="31843"/>
          <a:stretch/>
        </p:blipFill>
        <p:spPr bwMode="auto">
          <a:xfrm>
            <a:off x="15024" y="5752729"/>
            <a:ext cx="1219469" cy="989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630227" y="242730"/>
            <a:ext cx="8998457" cy="47782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endParaRPr lang="pt-PT" sz="16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r"/>
            <a:r>
              <a:rPr lang="pt-PT" sz="16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I.PLANO DE ATIVIDADES E ORÇAMENTO|2025</a:t>
            </a:r>
          </a:p>
          <a:p>
            <a:endParaRPr lang="pt-PT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pt-PT" b="1" dirty="0">
                <a:solidFill>
                  <a:srgbClr val="002060"/>
                </a:solidFill>
              </a:rPr>
              <a:t>B. TRANSIÇÃO DIGITAL </a:t>
            </a:r>
          </a:p>
          <a:p>
            <a:endParaRPr lang="pt-PT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altLang="pt-PT" b="1" i="1" dirty="0">
                <a:solidFill>
                  <a:srgbClr val="002060"/>
                </a:solidFill>
              </a:rPr>
              <a:t>	- Execução do Projeto “Acelerar2030 – Para um centro + digita</a:t>
            </a:r>
            <a:r>
              <a:rPr lang="pt-PT" altLang="pt-PT" b="1" dirty="0">
                <a:solidFill>
                  <a:srgbClr val="002060"/>
                </a:solidFill>
              </a:rPr>
              <a:t>l”</a:t>
            </a:r>
          </a:p>
          <a:p>
            <a:pPr algn="just">
              <a:lnSpc>
                <a:spcPct val="150000"/>
              </a:lnSpc>
            </a:pPr>
            <a:r>
              <a:rPr lang="pt-PT" altLang="pt-PT" sz="1300" dirty="0">
                <a:solidFill>
                  <a:srgbClr val="002060"/>
                </a:solidFill>
              </a:rPr>
              <a:t>Projeto em consórcio com 22 entidades associativas liderado pelo CEC. </a:t>
            </a:r>
          </a:p>
          <a:p>
            <a:pPr algn="just">
              <a:lnSpc>
                <a:spcPct val="150000"/>
              </a:lnSpc>
            </a:pPr>
            <a:r>
              <a:rPr lang="pt-PT" altLang="pt-PT" sz="1600" b="1" dirty="0">
                <a:solidFill>
                  <a:srgbClr val="002060"/>
                </a:solidFill>
              </a:rPr>
              <a:t>A ACICF </a:t>
            </a:r>
            <a:r>
              <a:rPr lang="pt-PT" altLang="pt-PT" sz="1600" dirty="0">
                <a:solidFill>
                  <a:srgbClr val="002060"/>
                </a:solidFill>
              </a:rPr>
              <a:t>integra a </a:t>
            </a:r>
            <a:r>
              <a:rPr lang="pt-PT" altLang="pt-PT" sz="1600" b="1" dirty="0">
                <a:solidFill>
                  <a:srgbClr val="002060"/>
                </a:solidFill>
              </a:rPr>
              <a:t>Aceleradora Beiras e Serra da Estrela</a:t>
            </a:r>
          </a:p>
          <a:p>
            <a:pPr algn="r"/>
            <a:endParaRPr lang="pt-PT" altLang="pt-PT" sz="1400" b="1" dirty="0">
              <a:solidFill>
                <a:srgbClr val="002060"/>
              </a:solidFill>
            </a:endParaRPr>
          </a:p>
          <a:p>
            <a:pPr algn="just"/>
            <a:r>
              <a:rPr lang="pt-PT" sz="16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Objetivo: permitir que as empresas melhorem as suas competências e maturidade digital, 	disponibilizando para o efeito vouchers de 500€, 1.000€ ou 1.500€ que poderão ser utilizados, por 	exemplo, nos seguintes serviços:</a:t>
            </a:r>
          </a:p>
          <a:p>
            <a:pPr algn="just" fontAlgn="base"/>
            <a:r>
              <a:rPr lang="pt-PT" sz="1600" dirty="0">
                <a:solidFill>
                  <a:srgbClr val="002060"/>
                </a:solidFill>
              </a:rPr>
              <a:t> 	</a:t>
            </a:r>
            <a:r>
              <a:rPr lang="pt-PT" sz="1400" i="1" dirty="0">
                <a:solidFill>
                  <a:srgbClr val="002060"/>
                </a:solidFill>
              </a:rPr>
              <a:t>páginas web, lojas online, criação e dinamização de redes sociais, vídeos promocionais, catálogo 	fotográfico, agenda digital, aquisição de domínio, backups; Plataformas de trabalho colaborativo entre 	equipas, relógios de ponto, </a:t>
            </a:r>
            <a:r>
              <a:rPr lang="pt-PT" sz="1400" i="1" dirty="0" err="1">
                <a:solidFill>
                  <a:srgbClr val="002060"/>
                </a:solidFill>
              </a:rPr>
              <a:t>CRM´s</a:t>
            </a:r>
            <a:r>
              <a:rPr lang="pt-PT" sz="1400" i="1" dirty="0">
                <a:solidFill>
                  <a:srgbClr val="002060"/>
                </a:solidFill>
              </a:rPr>
              <a:t>, </a:t>
            </a:r>
            <a:r>
              <a:rPr lang="pt-PT" sz="1400" i="1" dirty="0" err="1">
                <a:solidFill>
                  <a:srgbClr val="002060"/>
                </a:solidFill>
              </a:rPr>
              <a:t>Sofware</a:t>
            </a:r>
            <a:r>
              <a:rPr lang="pt-PT" sz="1400" i="1" dirty="0">
                <a:solidFill>
                  <a:srgbClr val="002060"/>
                </a:solidFill>
              </a:rPr>
              <a:t> para oficinas, software de faturação, entre outros.</a:t>
            </a:r>
          </a:p>
          <a:p>
            <a:pPr algn="just" fontAlgn="base"/>
            <a:endParaRPr lang="pt-PT" sz="1600" dirty="0">
              <a:solidFill>
                <a:srgbClr val="002060"/>
              </a:solidFill>
            </a:endParaRPr>
          </a:p>
          <a:p>
            <a:pPr fontAlgn="base"/>
            <a:r>
              <a:rPr lang="pt-PT" sz="1600" b="1" u="sng" dirty="0">
                <a:solidFill>
                  <a:srgbClr val="002060"/>
                </a:solidFill>
              </a:rPr>
              <a:t>Projeto financiado a 100%.</a:t>
            </a:r>
            <a:r>
              <a:rPr lang="pt-PT" sz="1600" dirty="0">
                <a:solidFill>
                  <a:srgbClr val="002060"/>
                </a:solidFill>
              </a:rPr>
              <a:t> </a:t>
            </a:r>
            <a:r>
              <a:rPr lang="pt-PT" sz="1600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 empresa apenas suportará o valor do IVA correspondente ao valor do voucher atribuído (o IVA é dedutível podendo ser recuperável).</a:t>
            </a:r>
            <a:endParaRPr lang="pt-PT" altLang="pt-PT" sz="1600" dirty="0">
              <a:solidFill>
                <a:srgbClr val="00206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F4D4F9D-0D3A-42CD-858E-A2A79F9DB618}"/>
              </a:ext>
            </a:extLst>
          </p:cNvPr>
          <p:cNvSpPr txBox="1"/>
          <p:nvPr/>
        </p:nvSpPr>
        <p:spPr>
          <a:xfrm>
            <a:off x="443886" y="5135441"/>
            <a:ext cx="10283562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1600" b="1" i="1" dirty="0">
                <a:solidFill>
                  <a:srgbClr val="002060"/>
                </a:solidFill>
              </a:rPr>
              <a:t>	- </a:t>
            </a:r>
            <a:r>
              <a:rPr lang="pt-PT" b="1" i="1" dirty="0">
                <a:solidFill>
                  <a:srgbClr val="002060"/>
                </a:solidFill>
              </a:rPr>
              <a:t>Criação de uma plataforma para potenciar sinergias entre associados;</a:t>
            </a:r>
          </a:p>
          <a:p>
            <a:pPr algn="just"/>
            <a:endParaRPr lang="pt-PT" sz="1000" b="1" i="1" dirty="0">
              <a:solidFill>
                <a:srgbClr val="002060"/>
              </a:solidFill>
            </a:endParaRPr>
          </a:p>
          <a:p>
            <a:pPr algn="just"/>
            <a:r>
              <a:rPr lang="pt-PT" b="1" i="1" dirty="0">
                <a:solidFill>
                  <a:srgbClr val="002060"/>
                </a:solidFill>
              </a:rPr>
              <a:t>	- Lançamento do site ACICF.</a:t>
            </a:r>
            <a:r>
              <a:rPr lang="pt-PT" b="1" i="1" dirty="0">
                <a:solidFill>
                  <a:schemeClr val="accent2">
                    <a:lumMod val="50000"/>
                  </a:schemeClr>
                </a:solidFill>
              </a:rPr>
              <a:t>            </a:t>
            </a:r>
            <a:endParaRPr lang="pt-PT" sz="1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A0F7351-0CBA-444A-A1DB-18C24C807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282" y="1817590"/>
            <a:ext cx="1819925" cy="413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6382803"/>
      </p:ext>
    </p:extLst>
  </p:cSld>
  <p:clrMapOvr>
    <a:masterClrMapping/>
  </p:clrMapOvr>
</p:sld>
</file>

<file path=ppt/theme/theme1.xml><?xml version="1.0" encoding="utf-8"?>
<a:theme xmlns:a="http://schemas.openxmlformats.org/drawingml/2006/main" name="Aspet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3196</TotalTime>
  <Words>531</Words>
  <Application>Microsoft Office PowerPoint</Application>
  <PresentationFormat>Ecrã Panorâmico</PresentationFormat>
  <Paragraphs>222</Paragraphs>
  <Slides>19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7" baseType="lpstr">
      <vt:lpstr>AppleSystemUIFont</vt:lpstr>
      <vt:lpstr>Arial</vt:lpstr>
      <vt:lpstr>Calibri</vt:lpstr>
      <vt:lpstr>Times New Roman</vt:lpstr>
      <vt:lpstr>Trebuchet MS</vt:lpstr>
      <vt:lpstr>Wingdings</vt:lpstr>
      <vt:lpstr>Wingdings 3</vt:lpstr>
      <vt:lpstr>Aspeto</vt:lpstr>
      <vt:lpstr>          Plano de Atividades 2025   Orçamento previsional 2025          Fundão, 29 de janeiro de 2025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 desafios?</dc:title>
  <dc:creator>nunosantos.remagril@gmail.com</dc:creator>
  <cp:lastModifiedBy>Lidia</cp:lastModifiedBy>
  <cp:revision>58</cp:revision>
  <cp:lastPrinted>2025-01-29T20:13:40Z</cp:lastPrinted>
  <dcterms:created xsi:type="dcterms:W3CDTF">2023-09-11T16:48:37Z</dcterms:created>
  <dcterms:modified xsi:type="dcterms:W3CDTF">2026-01-13T16:44:02Z</dcterms:modified>
</cp:coreProperties>
</file>