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81" r:id="rId6"/>
    <p:sldId id="273" r:id="rId7"/>
    <p:sldId id="274" r:id="rId8"/>
    <p:sldId id="275" r:id="rId9"/>
    <p:sldId id="276" r:id="rId10"/>
    <p:sldId id="277" r:id="rId11"/>
    <p:sldId id="278" r:id="rId12"/>
    <p:sldId id="28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9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102" autoAdjust="0"/>
  </p:normalViewPr>
  <p:slideViewPr>
    <p:cSldViewPr snapToGrid="0">
      <p:cViewPr varScale="1">
        <p:scale>
          <a:sx n="119" d="100"/>
          <a:sy n="119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3696236"/>
            <a:ext cx="7766936" cy="252426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br>
              <a:rPr lang="pt-PT" dirty="0"/>
            </a:br>
            <a:r>
              <a:rPr lang="pt-PT" altLang="pt-PT" sz="3600" dirty="0">
                <a:latin typeface="Trebuchet MS" panose="020B0703020202090204" pitchFamily="34" charset="0"/>
              </a:rPr>
              <a:t>Plano de Atividades 2024</a:t>
            </a:r>
            <a:br>
              <a:rPr lang="pt-PT" altLang="pt-PT" sz="3600" dirty="0">
                <a:latin typeface="Trebuchet MS" panose="020B0703020202090204" pitchFamily="34" charset="0"/>
              </a:rPr>
            </a:br>
            <a:r>
              <a:rPr lang="pt-PT" altLang="pt-PT" sz="3600" dirty="0">
                <a:latin typeface="Trebuchet MS" panose="020B0703020202090204" pitchFamily="34" charset="0"/>
              </a:rPr>
              <a:t>Orçamento previsional 2024</a:t>
            </a:r>
            <a:br>
              <a:rPr lang="pt-PT" altLang="pt-PT" sz="3600" dirty="0">
                <a:latin typeface="Trebuchet MS" panose="020B0703020202090204" pitchFamily="34" charset="0"/>
              </a:rPr>
            </a:br>
            <a:br>
              <a:rPr lang="pt-PT" sz="3600" dirty="0"/>
            </a:br>
            <a:br>
              <a:rPr lang="pt-PT" sz="3600" dirty="0"/>
            </a:br>
            <a:endParaRPr lang="pt-PT" dirty="0"/>
          </a:p>
        </p:txBody>
      </p:sp>
      <p:pic>
        <p:nvPicPr>
          <p:cNvPr id="3" name="0F1BBB71-D972-4B39-B087-9803C93D2603" descr="IMG_0438.JPG">
            <a:extLst>
              <a:ext uri="{FF2B5EF4-FFF2-40B4-BE49-F238E27FC236}">
                <a16:creationId xmlns:a16="http://schemas.microsoft.com/office/drawing/2014/main" id="{9C841CCB-EDE8-FDC9-EDA3-45F084371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3998445" y="730433"/>
            <a:ext cx="2265721" cy="18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Outras atividades</a:t>
            </a:r>
          </a:p>
          <a:p>
            <a:endParaRPr lang="pt-PT" dirty="0"/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Eventos</a:t>
            </a: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Evento de celebração dos 100 Anos da ACICF.</a:t>
            </a: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Evento de Natal. </a:t>
            </a:r>
          </a:p>
          <a:p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Todas as atividades aqui descritas, estão previstas para o ano de 2023 e encontram- se calendarizadas conforme o quadro apresentado no capítulo seguinte.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0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III. CALENDARIZAÇÃO DAS ATIVIDADES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 descr="Uma imagem com captura de ecrã, file, Retângulo, quadrado&#10;&#10;Descrição gerada automaticamente">
            <a:extLst>
              <a:ext uri="{FF2B5EF4-FFF2-40B4-BE49-F238E27FC236}">
                <a16:creationId xmlns:a16="http://schemas.microsoft.com/office/drawing/2014/main" id="{9809E0E2-F358-A9DA-EBCF-46E255F66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09" y="1891862"/>
            <a:ext cx="9761988" cy="37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5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ORÇAMENTO PREVISIONAL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591107-1D3B-1B44-E113-94EBA8B6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4" y="1580892"/>
            <a:ext cx="11364911" cy="18481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FF90A49-8270-7528-678A-C02E90F93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3" y="3429000"/>
            <a:ext cx="1136491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endParaRPr lang="pt-PT" sz="12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ORÇAMENTO PREVISIONAL</a:t>
            </a:r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E1C435-6517-5BE4-5055-1BC8E7AA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08" y="1454818"/>
            <a:ext cx="11233824" cy="222158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F746F98-EE98-677D-F397-6DCD36B6A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08" y="3676399"/>
            <a:ext cx="11233824" cy="18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6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ORÇAMENTO PREVISIONAL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95F37B-7C26-7FB4-A108-A184AAF9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27" y="1814393"/>
            <a:ext cx="11755491" cy="17052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6C991BF-CBC1-7C4F-F3D9-A658C4234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27" y="3519606"/>
            <a:ext cx="1175549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ORÇAMENTO PREVISIONAL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3E90CA-62A0-2567-FA4D-0A320FB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09" y="1628775"/>
            <a:ext cx="11469018" cy="36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9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ORÇAMENTO PREVISIONAL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8C5133-8E56-AADB-D391-2CFD8560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5" y="1534634"/>
            <a:ext cx="11497490" cy="37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5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ORÇAMENTO PREVISIONAL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971547-EDAB-2644-B1B7-5DAD14BF3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60" y="1842297"/>
            <a:ext cx="11679280" cy="12193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63F43AF-A502-D677-795E-1640B6FEA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60" y="3061667"/>
            <a:ext cx="11679280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ORÇAMENTO PREVISIONAL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00A2F8-A963-8B31-1F78-6FD8FDE7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3" y="1457563"/>
            <a:ext cx="11522532" cy="16619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0A6E90-F431-368B-4191-54478C0F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4" y="3119556"/>
            <a:ext cx="11522531" cy="21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5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ORÇAMENTO PREVISIONAL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CBF9D6-5573-4CF4-BF46-F9959E31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62" y="2155481"/>
            <a:ext cx="11526075" cy="13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7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101566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ÍNDICE</a:t>
            </a:r>
            <a:endParaRPr lang="pt-PT" sz="16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pt-PT" sz="2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	</a:t>
            </a:r>
            <a:r>
              <a:rPr lang="pt-PT" sz="1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MENSAGEM DO PRESIDENTE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......................................................................  3</a:t>
            </a:r>
          </a:p>
          <a:p>
            <a:r>
              <a:rPr lang="pt-P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II.	</a:t>
            </a:r>
            <a:r>
              <a:rPr lang="pt-PT" sz="1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PARA O PERÍODO DE 2024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  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	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Interação com os associados................................................................  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	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Transição digital</a:t>
            </a:r>
            <a:r>
              <a:rPr lang="pt-PT" sz="1600">
                <a:solidFill>
                  <a:schemeClr val="accent2">
                    <a:lumMod val="50000"/>
                  </a:schemeClr>
                </a:solidFill>
              </a:rPr>
              <a:t>...............................................................................  </a:t>
            </a:r>
            <a:r>
              <a:rPr lang="pt-PT" sz="16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pt-PT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   	Transição energética, economia circular e sustentabilidade..........................   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   	Transferência de conhecimento, ciência, inovação e centros ed investigação......  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   	Internacionalização e exportação...........................................................  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  <a:p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 	Outras atividades.............................................................................. 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  <a:p>
            <a:r>
              <a:rPr lang="pt-P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III. 	</a:t>
            </a:r>
            <a:r>
              <a:rPr lang="pt-PT" sz="1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CALENDARIZAÇÃO DAS ATIVIDADES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 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r>
              <a:rPr lang="pt-P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IV.	</a:t>
            </a:r>
            <a:r>
              <a:rPr lang="pt-PT" sz="1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ORÇAMENTO PREVISIONAL PARA O EXERCÍCO DE 2024/2023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r>
              <a:rPr lang="pt-P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 	</a:t>
            </a:r>
            <a:r>
              <a:rPr lang="pt-PT" sz="1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DEMONSTRAÇÃO PREVISIONAL DOS RESULTADOS 2024/2023 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 13</a:t>
            </a:r>
          </a:p>
          <a:p>
            <a:r>
              <a:rPr lang="pt-P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	</a:t>
            </a:r>
            <a:r>
              <a:rPr lang="pt-PT" sz="1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ORÇAMENTO DE TESOURARIA 2024/2023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 14</a:t>
            </a:r>
          </a:p>
          <a:p>
            <a:r>
              <a:rPr lang="pt-P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VII.	</a:t>
            </a:r>
            <a:r>
              <a:rPr lang="pt-PT" sz="1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PARECER DO CONSELHO FISCAL</a:t>
            </a:r>
            <a:r>
              <a:rPr lang="pt-PT" sz="16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...................................................................15</a:t>
            </a:r>
            <a:endParaRPr lang="pt-PT" sz="2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16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16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28600" indent="-228600">
              <a:buFont typeface="+mj-lt"/>
              <a:buAutoNum type="arabicPeriod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0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5109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 </a:t>
            </a:r>
            <a:r>
              <a:rPr lang="pt-PT" sz="1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DEMONSTRAÇÃO PREVISIONAL DOS RESULTADOS</a:t>
            </a:r>
            <a:endParaRPr lang="pt-PT" sz="2000" dirty="0"/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69EB0C-1037-4A69-CC65-121145737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8" y="1356959"/>
            <a:ext cx="9053735" cy="414408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FBBF1A7-3882-8539-AC4F-36D0E5EE0263}"/>
              </a:ext>
            </a:extLst>
          </p:cNvPr>
          <p:cNvSpPr/>
          <p:nvPr/>
        </p:nvSpPr>
        <p:spPr>
          <a:xfrm>
            <a:off x="887506" y="1356959"/>
            <a:ext cx="5585012" cy="444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42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VI. </a:t>
            </a:r>
            <a:r>
              <a:rPr lang="pt-PT" sz="1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ORÇAMENTO DE TESOURARIA</a:t>
            </a:r>
          </a:p>
          <a:p>
            <a:endParaRPr lang="pt-PT" sz="18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58788E-CAED-1B04-AD4A-DE4318E8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8" y="1140285"/>
            <a:ext cx="8947851" cy="444876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16D27F4-4548-7000-1691-19B9EE374FBA}"/>
              </a:ext>
            </a:extLst>
          </p:cNvPr>
          <p:cNvSpPr/>
          <p:nvPr/>
        </p:nvSpPr>
        <p:spPr>
          <a:xfrm>
            <a:off x="1607712" y="1752306"/>
            <a:ext cx="2754738" cy="333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270414F-0F15-C9E7-C807-F8C5B7534097}"/>
              </a:ext>
            </a:extLst>
          </p:cNvPr>
          <p:cNvSpPr/>
          <p:nvPr/>
        </p:nvSpPr>
        <p:spPr>
          <a:xfrm>
            <a:off x="881237" y="1232130"/>
            <a:ext cx="2846233" cy="333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97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sz="18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VII. PARECER DO CONSELHO FISCAL</a:t>
            </a:r>
            <a:endParaRPr lang="pt-PT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88993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endParaRPr lang="pt-PT" sz="2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sz="2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 </a:t>
            </a:r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MENSAGEM DO PRESIDENTE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Caros Associados,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2020, 2021 e 2022 viveram-se tempos inacreditavelmente difíceis, marcados pela incerteza, onde o planeamento e a gestão estratégica foram atores secundários.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Hoje, a necessidade do nosso tecido empresarial se reinventar e reorganizar é enorme. Continuamos a passar tempos desafiantes em que as cadeias de distribuição, o acesso a matérias primas, os custos de produção, em particular a energia, estão a mudar a forma de atuar dos agentes económicos.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ano que terminou, 2023, marcado por uma ligeira recuperação do ambiente económico ainda ficou marcado por elevadas taxas de inflação que dificultam a vida dos nossos empresários.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 neste ambiente e contexto económico que submetemos a sufrágio o plano de atividades e orçamento para 2024.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linhas gerais são transformar a ACICF num acelerador económico da região, com especial enfoque no contributo para atração de recursos financeiros através do PRR E PT20/30 e dos planos regionais, para apoiar, nomeadamente, o setor agrícola, industrial e comércio.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Contribuir para uma aproximação e dinamização do comércio local  ao consumidor, apoiar os nossos associados na elaboração de projetos de investimento, no acesso a candidaturas e programas de financiamento, apresentar soluções fiscais e legais à medida das necessidades de cada associado, apoiar a transição digital e promover a região e os seus produtos endógenos ancora.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Tudo isto para alcançarmos o nosso propósito: Promover a sustentabilidade e crescimento do tecido empresarial fundanense.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28600" indent="-228600">
              <a:buFont typeface="+mj-lt"/>
              <a:buAutoNum type="arabicPeriod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40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II. INTERAÇÃO COM OS ASSOCIADOS</a:t>
            </a:r>
          </a:p>
          <a:p>
            <a:endParaRPr lang="pt-PT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Revisão do valor das quotas e sua forma de pagamento;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Criação do gabinete de</a:t>
            </a:r>
            <a:r>
              <a:rPr lang="pt-PT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apoio jurídico;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Gabinete médico;</a:t>
            </a:r>
          </a:p>
          <a:p>
            <a:pPr algn="just"/>
            <a:r>
              <a:rPr lang="pt-PT" sz="1600" kern="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AppleSystemUIFont"/>
              </a:rPr>
              <a:t>Criação do gabinete de apoio económico-financeiro;</a:t>
            </a:r>
          </a:p>
          <a:p>
            <a:pPr algn="just"/>
            <a:r>
              <a:rPr lang="pt-PT" sz="1600" kern="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AppleSystemUIFont"/>
              </a:rPr>
              <a:t>Criação </a:t>
            </a:r>
            <a:r>
              <a:rPr lang="pt-PT" sz="1600" kern="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AppleSystemUIFont"/>
              </a:rPr>
              <a:t>do ga</a:t>
            </a:r>
            <a:r>
              <a:rPr lang="pt-PT" sz="1600" kern="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AppleSystemUIFont"/>
              </a:rPr>
              <a:t>binete de apoio à formação profissional;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Plano de angariação de novos associados – objetivo 3 anos 1000 associados;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Identificação das necessidades das empresas por setor de atividade;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- Contacto</a:t>
            </a:r>
            <a:r>
              <a:rPr lang="pt-PT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direto com as Empresas 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- Criação de uma base de dados por setor de atividade de forma a facilitar o entendimento das necessidades de cada setor.</a:t>
            </a:r>
          </a:p>
          <a:p>
            <a:pPr algn="just"/>
            <a:endParaRPr lang="pt-PT" sz="1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t-PT" sz="4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32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Documentos a juntar aos que já existem, a providenciar pela ACICF aos associados: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 Certificado de origem;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 Certificado de venda livre;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 Carta de artesão;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Criar parcerias com instituições que tragam valor à atividade empresarial dos associados.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Criação de uma estratégia de comunicação: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Criação de um site para divulgação de formações, eventos, mapeamento dos associados com a identificação do seu ramos de atividade e respetivos contactos;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Criação de redes sociais como ferramenta da estratégia de comunicação;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Criação de um podcast;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Criação de uma plataforma para potenciar sinergias entre associados.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Criação de Marketplace para o comércio.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Desenvolver um projeto para a criação de um condomínio para o parque industrial do Fundão. 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Aposta numa comunicação forte aos associados de forma presencial e digital.</a:t>
            </a:r>
          </a:p>
          <a:p>
            <a:endParaRPr lang="pt-PT" sz="4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85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Divulgação de Informação de interesse para as empresas, como por exemplo, acerca dos sistemas de incentivos Portugal 20/30, fontes de financiamento público ou privado e incentivos fiscais.</a:t>
            </a:r>
          </a:p>
          <a:p>
            <a:pPr algn="just"/>
            <a:r>
              <a:rPr lang="pt-PT" sz="2000" dirty="0"/>
              <a:t> 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Promoção do </a:t>
            </a:r>
            <a:r>
              <a:rPr lang="pt-PT" sz="1600" dirty="0" err="1">
                <a:solidFill>
                  <a:schemeClr val="accent2">
                    <a:lumMod val="50000"/>
                  </a:schemeClr>
                </a:solidFill>
              </a:rPr>
              <a:t>networking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 através de diversas iniciativas dinamizadoras da interação empresarial, partilha de experiências e conhecimento, com a organização de eventos presenciais como Business Drink ACICF.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Tornar a ACICF uma plataforma entre as organizações políticas e os empresários, em que se deve promover o contacto direto com agentes políticos através de iniciativas como debates, conferências com o objetivo de transmitir as mensagens dos empresários.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Ações de esclarecimento acerca de temas diversos, finanças, fiscalidade, benefícios fiscais, SIFIDE, em </a:t>
            </a:r>
            <a:r>
              <a:rPr lang="pt-PT" sz="1600" dirty="0" err="1">
                <a:solidFill>
                  <a:schemeClr val="accent2">
                    <a:lumMod val="50000"/>
                  </a:schemeClr>
                </a:solidFill>
              </a:rPr>
              <a:t>webinars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 (SPEED TALKS) trimestrais.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1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Transição digital </a:t>
            </a:r>
          </a:p>
          <a:p>
            <a:r>
              <a:rPr lang="pt-PT" altLang="pt-PT" sz="18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Acelerar2030 – Para um centro + digital</a:t>
            </a:r>
            <a:endParaRPr lang="pt-PT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PT" u="sng" dirty="0"/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DAE8DD7F-B989-3F1F-82F2-5E42AD23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8" y="2713641"/>
            <a:ext cx="8563860" cy="311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8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/>
              <a:t> </a:t>
            </a:r>
          </a:p>
          <a:p>
            <a:pPr algn="just"/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Transição energética, economia circular e sustentabilidade</a:t>
            </a:r>
          </a:p>
          <a:p>
            <a:pPr algn="just"/>
            <a:endParaRPr lang="pt-PT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Promoção e desenvolvimento da estratégia da economia circular como a forma mais eficiente de gerir.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Disponibilização de plataformas e/ou ferramentas para a avaliação da Sustentabilidade das empresas.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Promoção ativa da transição energética como uma ferramenta de gestão que permita otimizar a rentabilidade das empresas, através do estabelecimento de protocolos com empresas de fornecimento de produtos e serviços. 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7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F1BBB71-D972-4B39-B087-9803C93D2603" descr="IMG_0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2579" r="9871" b="31843"/>
          <a:stretch/>
        </p:blipFill>
        <p:spPr bwMode="auto">
          <a:xfrm>
            <a:off x="15025" y="5565192"/>
            <a:ext cx="1592687" cy="12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1369" y="180304"/>
            <a:ext cx="9156043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pt-PT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pt-PT" sz="1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PLANO DE ATIVIDADES E ORÇAMENTO|2024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PT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PT" dirty="0"/>
              <a:t> 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Transferência de conhecimento, ciência, inovação e centros ed investigação</a:t>
            </a:r>
          </a:p>
          <a:p>
            <a:pPr algn="just"/>
            <a:endParaRPr lang="pt-PT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Desenvolver e promover atividades para estreitar as relações Escola Profissional - Empresas.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Desenvolver planos de literacia para a proteção e gestão de portfólios de ativos de Propriedade Intelectual, através de uma ação de esclarecimento (</a:t>
            </a:r>
            <a:r>
              <a:rPr lang="pt-PT" sz="1600" dirty="0" err="1">
                <a:solidFill>
                  <a:schemeClr val="accent2">
                    <a:lumMod val="50000"/>
                  </a:schemeClr>
                </a:solidFill>
              </a:rPr>
              <a:t>webinar</a:t>
            </a:r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Promover ações que sejam incentivos à inovação e à investigação nos diversos setores.</a:t>
            </a:r>
          </a:p>
          <a:p>
            <a:endParaRPr lang="pt-PT" sz="2000" dirty="0"/>
          </a:p>
          <a:p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Internacionalização e exportação</a:t>
            </a:r>
          </a:p>
          <a:p>
            <a:endParaRPr lang="pt-PT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Participação ativa na promoção da internacionalização das empresas e da região, através de ações com agentes económicos.</a:t>
            </a:r>
          </a:p>
          <a:p>
            <a:pPr algn="just"/>
            <a:r>
              <a:rPr lang="pt-PT" sz="1600" dirty="0">
                <a:solidFill>
                  <a:schemeClr val="accent2">
                    <a:lumMod val="50000"/>
                  </a:schemeClr>
                </a:solidFill>
              </a:rPr>
              <a:t>• Identificar a relevância da organização de missões empresariais para destinos de interesse económico, através de contacto direto ou formulários online.</a:t>
            </a:r>
          </a:p>
          <a:p>
            <a:endParaRPr lang="pt-PT" sz="2000" dirty="0"/>
          </a:p>
          <a:p>
            <a:endParaRPr lang="pt-PT" sz="2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3849"/>
      </p:ext>
    </p:extLst>
  </p:cSld>
  <p:clrMapOvr>
    <a:masterClrMapping/>
  </p:clrMapOvr>
</p:sld>
</file>

<file path=ppt/theme/theme1.xml><?xml version="1.0" encoding="utf-8"?>
<a:theme xmlns:a="http://schemas.openxmlformats.org/drawingml/2006/main" name="Aspet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</TotalTime>
  <Words>1216</Words>
  <Application>Microsoft Macintosh PowerPoint</Application>
  <PresentationFormat>Ecrã Panorâmico</PresentationFormat>
  <Paragraphs>252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Aspeto</vt:lpstr>
      <vt:lpstr>            Plano de Atividades 2024 Orçamento previsional 2024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desafios?</dc:title>
  <dc:creator>nunosantos.remagril@gmail.com</dc:creator>
  <cp:lastModifiedBy>Patrícia Duarte</cp:lastModifiedBy>
  <cp:revision>31</cp:revision>
  <dcterms:created xsi:type="dcterms:W3CDTF">2023-09-11T16:48:37Z</dcterms:created>
  <dcterms:modified xsi:type="dcterms:W3CDTF">2024-01-06T17:24:50Z</dcterms:modified>
</cp:coreProperties>
</file>