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2" r:id="rId4"/>
    <p:sldId id="304" r:id="rId5"/>
    <p:sldId id="311" r:id="rId6"/>
    <p:sldId id="314" r:id="rId7"/>
    <p:sldId id="295" r:id="rId8"/>
    <p:sldId id="281" r:id="rId9"/>
    <p:sldId id="273" r:id="rId10"/>
    <p:sldId id="274" r:id="rId11"/>
    <p:sldId id="276" r:id="rId12"/>
    <p:sldId id="297" r:id="rId13"/>
    <p:sldId id="313" r:id="rId14"/>
    <p:sldId id="309" r:id="rId15"/>
    <p:sldId id="282" r:id="rId16"/>
    <p:sldId id="298" r:id="rId17"/>
    <p:sldId id="306" r:id="rId18"/>
    <p:sldId id="285" r:id="rId19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ugenia Acicf" initials="EA" lastIdx="1" clrIdx="0">
    <p:extLst>
      <p:ext uri="{19B8F6BF-5375-455C-9EA6-DF929625EA0E}">
        <p15:presenceInfo xmlns:p15="http://schemas.microsoft.com/office/powerpoint/2012/main" userId="3738d1cbb01a751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8E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102" autoAdjust="0"/>
  </p:normalViewPr>
  <p:slideViewPr>
    <p:cSldViewPr snapToGrid="0">
      <p:cViewPr varScale="1">
        <p:scale>
          <a:sx n="81" d="100"/>
          <a:sy n="81" d="100"/>
        </p:scale>
        <p:origin x="122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4775" tIns="47389" rIns="94775" bIns="47389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4023204" y="0"/>
            <a:ext cx="3079202" cy="512304"/>
          </a:xfrm>
          <a:prstGeom prst="rect">
            <a:avLst/>
          </a:prstGeom>
        </p:spPr>
        <p:txBody>
          <a:bodyPr vert="horz" lIns="94775" tIns="47389" rIns="94775" bIns="47389" rtlCol="0"/>
          <a:lstStyle>
            <a:lvl1pPr algn="r">
              <a:defRPr sz="1300"/>
            </a:lvl1pPr>
          </a:lstStyle>
          <a:p>
            <a:fld id="{71E233BC-47F9-4ECF-9989-6A51EF1E5A57}" type="datetimeFigureOut">
              <a:rPr lang="pt-PT" smtClean="0"/>
              <a:t>23/03/2026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5" tIns="47389" rIns="94775" bIns="47389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10075" y="4924990"/>
            <a:ext cx="5683914" cy="4029684"/>
          </a:xfrm>
          <a:prstGeom prst="rect">
            <a:avLst/>
          </a:prstGeom>
        </p:spPr>
        <p:txBody>
          <a:bodyPr vert="horz" lIns="94775" tIns="47389" rIns="94775" bIns="47389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722310"/>
            <a:ext cx="3079202" cy="512304"/>
          </a:xfrm>
          <a:prstGeom prst="rect">
            <a:avLst/>
          </a:prstGeom>
        </p:spPr>
        <p:txBody>
          <a:bodyPr vert="horz" lIns="94775" tIns="47389" rIns="94775" bIns="47389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4023204" y="9722310"/>
            <a:ext cx="3079202" cy="512304"/>
          </a:xfrm>
          <a:prstGeom prst="rect">
            <a:avLst/>
          </a:prstGeom>
        </p:spPr>
        <p:txBody>
          <a:bodyPr vert="horz" lIns="94775" tIns="47389" rIns="94775" bIns="47389" rtlCol="0" anchor="b"/>
          <a:lstStyle>
            <a:lvl1pPr algn="r">
              <a:defRPr sz="1300"/>
            </a:lvl1pPr>
          </a:lstStyle>
          <a:p>
            <a:fld id="{81687597-74FD-4DB6-B698-DFA894790A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9503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87597-74FD-4DB6-B698-DFA894790A68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723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2532" y="2915001"/>
            <a:ext cx="7766936" cy="2524260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br>
              <a:rPr lang="pt-PT" dirty="0"/>
            </a:br>
            <a:br>
              <a:rPr lang="pt-PT" dirty="0"/>
            </a:br>
            <a:br>
              <a:rPr lang="pt-PT" dirty="0"/>
            </a:br>
            <a:br>
              <a:rPr lang="pt-PT" dirty="0"/>
            </a:br>
            <a:br>
              <a:rPr lang="pt-PT" dirty="0"/>
            </a:br>
            <a:br>
              <a:rPr lang="pt-PT" dirty="0"/>
            </a:br>
            <a:br>
              <a:rPr lang="pt-PT" dirty="0"/>
            </a:br>
            <a:br>
              <a:rPr lang="pt-PT" dirty="0"/>
            </a:br>
            <a:br>
              <a:rPr lang="pt-PT" dirty="0"/>
            </a:br>
            <a:r>
              <a:rPr lang="pt-PT" dirty="0"/>
              <a:t>	</a:t>
            </a:r>
            <a:r>
              <a:rPr lang="pt-PT" altLang="pt-PT" sz="3600" dirty="0">
                <a:solidFill>
                  <a:srgbClr val="002060"/>
                </a:solidFill>
                <a:latin typeface="Trebuchet MS" panose="020B0703020202090204" pitchFamily="34" charset="0"/>
              </a:rPr>
              <a:t>Plano de Atividades 2026</a:t>
            </a:r>
            <a:br>
              <a:rPr lang="pt-PT" altLang="pt-PT" sz="3600" dirty="0">
                <a:solidFill>
                  <a:srgbClr val="002060"/>
                </a:solidFill>
                <a:latin typeface="Trebuchet MS" panose="020B0703020202090204" pitchFamily="34" charset="0"/>
              </a:rPr>
            </a:br>
            <a:r>
              <a:rPr lang="pt-PT" altLang="pt-PT" sz="3600" dirty="0">
                <a:solidFill>
                  <a:srgbClr val="002060"/>
                </a:solidFill>
                <a:latin typeface="Trebuchet MS" panose="020B0703020202090204" pitchFamily="34" charset="0"/>
              </a:rPr>
              <a:t>		Orçamento previsional 2026</a:t>
            </a:r>
            <a:br>
              <a:rPr lang="pt-PT" altLang="pt-PT" sz="3600" dirty="0">
                <a:solidFill>
                  <a:srgbClr val="002060"/>
                </a:solidFill>
                <a:latin typeface="Trebuchet MS" panose="020B0703020202090204" pitchFamily="34" charset="0"/>
              </a:rPr>
            </a:br>
            <a:br>
              <a:rPr lang="pt-PT" sz="3600" dirty="0"/>
            </a:br>
            <a:br>
              <a:rPr lang="pt-PT" sz="3600" dirty="0"/>
            </a:br>
            <a:r>
              <a:rPr lang="pt-PT" sz="3600" dirty="0"/>
              <a:t>							</a:t>
            </a:r>
            <a:r>
              <a:rPr lang="pt-PT" sz="1400" dirty="0">
                <a:ln w="0"/>
                <a:solidFill>
                  <a:srgbClr val="0033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Fundão, 23 de março de 2026</a:t>
            </a:r>
            <a:endParaRPr lang="pt-PT" dirty="0">
              <a:solidFill>
                <a:srgbClr val="003366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66D1C30-D61B-4422-86FE-CA4D0102A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557" y="381384"/>
            <a:ext cx="3825177" cy="18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2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15024" y="5752729"/>
            <a:ext cx="1219469" cy="98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30227" y="242730"/>
            <a:ext cx="8796577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I.PLANO DE ATIVIDADES E ORÇAMENTO|2026</a:t>
            </a:r>
          </a:p>
          <a:p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PT" dirty="0">
                <a:ln w="0"/>
                <a:solidFill>
                  <a:srgbClr val="002F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B. TRANSIÇÃO DIGITAL </a:t>
            </a:r>
          </a:p>
          <a:p>
            <a:endParaRPr lang="pt-PT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PT" altLang="pt-PT" b="1" i="1" dirty="0">
                <a:solidFill>
                  <a:srgbClr val="002060"/>
                </a:solidFill>
              </a:rPr>
              <a:t>	- Execução e encerramento do Projeto “Acelerar2030 – Para um centro + digita</a:t>
            </a:r>
            <a:r>
              <a:rPr lang="pt-PT" altLang="pt-PT" b="1" dirty="0">
                <a:solidFill>
                  <a:srgbClr val="002060"/>
                </a:solidFill>
              </a:rPr>
              <a:t>l”</a:t>
            </a:r>
          </a:p>
          <a:p>
            <a:pPr algn="just">
              <a:lnSpc>
                <a:spcPct val="150000"/>
              </a:lnSpc>
            </a:pPr>
            <a:r>
              <a:rPr lang="pt-PT" altLang="pt-PT" sz="1600" b="1" dirty="0">
                <a:solidFill>
                  <a:srgbClr val="002060"/>
                </a:solidFill>
              </a:rPr>
              <a:t>	</a:t>
            </a:r>
            <a:r>
              <a:rPr lang="pt-PT" altLang="pt-PT" sz="1600" b="1" i="1" dirty="0">
                <a:solidFill>
                  <a:srgbClr val="002060"/>
                </a:solidFill>
              </a:rPr>
              <a:t>até 31 de dezembro de 2026</a:t>
            </a:r>
          </a:p>
          <a:p>
            <a:pPr algn="r">
              <a:lnSpc>
                <a:spcPct val="150000"/>
              </a:lnSpc>
            </a:pPr>
            <a:r>
              <a:rPr lang="pt-PT" altLang="pt-PT" sz="1400" b="1" dirty="0">
                <a:solidFill>
                  <a:srgbClr val="002060"/>
                </a:solidFill>
              </a:rPr>
              <a:t>ACICF </a:t>
            </a:r>
            <a:r>
              <a:rPr lang="pt-PT" altLang="pt-PT" sz="1400" dirty="0">
                <a:solidFill>
                  <a:srgbClr val="002060"/>
                </a:solidFill>
              </a:rPr>
              <a:t>antena da </a:t>
            </a:r>
            <a:r>
              <a:rPr lang="pt-PT" altLang="pt-PT" sz="1400" b="1" dirty="0">
                <a:solidFill>
                  <a:srgbClr val="002060"/>
                </a:solidFill>
              </a:rPr>
              <a:t>Aceleradora Beiras e Serra da Estrela</a:t>
            </a:r>
          </a:p>
          <a:p>
            <a:pPr algn="just">
              <a:lnSpc>
                <a:spcPct val="150000"/>
              </a:lnSpc>
            </a:pPr>
            <a:endParaRPr lang="pt-PT" altLang="pt-PT" sz="1400" b="1" dirty="0">
              <a:solidFill>
                <a:srgbClr val="002060"/>
              </a:solidFill>
            </a:endParaRPr>
          </a:p>
          <a:p>
            <a:pPr algn="just"/>
            <a:r>
              <a:rPr lang="pt-PT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ACICF cumpriu, em 2025, o objetivo de atribuir a 90 empresas do nosso concelho, vouchers para que 	estas pudessem 	investir na transição digital, num total de 117.500€ , financiados pelo PRR.</a:t>
            </a:r>
          </a:p>
          <a:p>
            <a:pPr algn="just"/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PT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Até junho de 2026 existe ainda a possibilidade de  atribuir a mais 10 empresas do nosso concelho vouchers 	para 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estas melhorem as suas competências ao nível digital.</a:t>
            </a:r>
          </a:p>
          <a:p>
            <a:pPr algn="just"/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fontAlgn="base"/>
            <a:endParaRPr lang="pt-PT" sz="1600" b="1" u="sng" dirty="0">
              <a:solidFill>
                <a:srgbClr val="002060"/>
              </a:solidFill>
            </a:endParaRPr>
          </a:p>
          <a:p>
            <a:pPr fontAlgn="base"/>
            <a:r>
              <a:rPr lang="pt-PT" sz="1600" b="1" u="sng" dirty="0">
                <a:solidFill>
                  <a:srgbClr val="002060"/>
                </a:solidFill>
              </a:rPr>
              <a:t>Projeto financiado a 100%.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empresa apenas suportará o valor do IVA correspondente ao valor do voucher atribuído (o IVA é dedutível podendo ser recuperável).</a:t>
            </a:r>
          </a:p>
          <a:p>
            <a:pPr fontAlgn="base"/>
            <a:endParaRPr lang="pt-PT" altLang="pt-PT" sz="16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endParaRPr lang="pt-PT" altLang="pt-PT" sz="16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A0F7351-0CBA-444A-A1DB-18C24C807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409" y="776149"/>
            <a:ext cx="1819925" cy="413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6382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86473" y="5558424"/>
            <a:ext cx="1449791" cy="117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11369" y="180304"/>
            <a:ext cx="8709703" cy="61093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pt-PT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         PLANO DE ATIVIDADES E ORÇAMENTO|2026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PT" dirty="0">
                <a:ln w="0"/>
                <a:solidFill>
                  <a:srgbClr val="002F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C. TRANSFERÊNCIA DE CONHECIMENTO, CIÊNCIA, INOVAÇÃO E CENTROS DE 	INVESTIGAÇÃO</a:t>
            </a:r>
          </a:p>
          <a:p>
            <a:pPr algn="just"/>
            <a:endParaRPr lang="pt-PT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PT" sz="1700" b="1" i="1" dirty="0">
                <a:solidFill>
                  <a:srgbClr val="002060"/>
                </a:solidFill>
              </a:rPr>
              <a:t>- Desenvolver e promover atividades para estreitar as relações Escola Profissional – Empresas; UBI; Instituto Politécnico de Castelo Branco;</a:t>
            </a:r>
          </a:p>
          <a:p>
            <a:pPr marL="285750" indent="-285750" algn="just">
              <a:buFontTx/>
              <a:buChar char="-"/>
            </a:pPr>
            <a:endParaRPr lang="pt-PT" sz="1700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PT" sz="1700" b="1" i="1" dirty="0">
                <a:solidFill>
                  <a:srgbClr val="002060"/>
                </a:solidFill>
              </a:rPr>
              <a:t>- Desenvolver planos de literacia para a proteção e gestão de portfólios de ativos de Propriedade Intelectual, através de uma ação de esclarecimento (</a:t>
            </a:r>
            <a:r>
              <a:rPr lang="pt-PT" sz="1700" b="1" i="1" dirty="0" err="1">
                <a:solidFill>
                  <a:srgbClr val="002060"/>
                </a:solidFill>
              </a:rPr>
              <a:t>webinar</a:t>
            </a:r>
            <a:r>
              <a:rPr lang="pt-PT" sz="1700" b="1" i="1" dirty="0">
                <a:solidFill>
                  <a:srgbClr val="002060"/>
                </a:solidFill>
              </a:rPr>
              <a:t>);</a:t>
            </a:r>
          </a:p>
          <a:p>
            <a:pPr algn="just"/>
            <a:endParaRPr lang="pt-PT" sz="1700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PT" sz="1700" b="1" i="1" dirty="0">
                <a:solidFill>
                  <a:srgbClr val="002060"/>
                </a:solidFill>
              </a:rPr>
              <a:t>- Promover ações que sejam incentivos à inovação e à investigação nos diversos setores.</a:t>
            </a:r>
          </a:p>
          <a:p>
            <a:endParaRPr lang="pt-PT" sz="2000" dirty="0"/>
          </a:p>
          <a:p>
            <a:pPr algn="just"/>
            <a:endParaRPr lang="pt-PT" sz="16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2000" dirty="0"/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23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15025" y="5565192"/>
            <a:ext cx="1592687" cy="12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11368" y="482145"/>
            <a:ext cx="8785119" cy="44935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6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         </a:t>
            </a:r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PLANO DE ATIVIDADES E ORÇAMENTO|2026</a:t>
            </a:r>
          </a:p>
          <a:p>
            <a:pPr algn="r"/>
            <a:endParaRPr lang="pt-PT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PT" dirty="0">
                <a:ln w="0"/>
                <a:solidFill>
                  <a:srgbClr val="002F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D. INTERNACIONALIZAÇÃO E EXPORTAÇÃO</a:t>
            </a:r>
          </a:p>
          <a:p>
            <a:endParaRPr lang="pt-PT" sz="20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PT" sz="1700" b="1" i="1" dirty="0">
                <a:solidFill>
                  <a:srgbClr val="002060"/>
                </a:solidFill>
              </a:rPr>
              <a:t>- Participação ativa na promoção da internacionalização das empresas e da região, através de ações com agentes económicos. </a:t>
            </a:r>
          </a:p>
          <a:p>
            <a:pPr algn="just"/>
            <a:endParaRPr lang="pt-PT" sz="1700" b="1" i="1" dirty="0">
              <a:solidFill>
                <a:srgbClr val="002060"/>
              </a:solidFill>
            </a:endParaRPr>
          </a:p>
          <a:p>
            <a:pPr algn="just"/>
            <a:endParaRPr lang="pt-PT" sz="1700" b="1" i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PT" sz="1700" b="1" i="1" dirty="0">
                <a:solidFill>
                  <a:srgbClr val="002060"/>
                </a:solidFill>
              </a:rPr>
              <a:t>- Identificar a relevância da organização de missões empresariais para destinos de    </a:t>
            </a:r>
          </a:p>
          <a:p>
            <a:pPr algn="just">
              <a:lnSpc>
                <a:spcPct val="150000"/>
              </a:lnSpc>
            </a:pPr>
            <a:r>
              <a:rPr lang="pt-PT" sz="1700" b="1" i="1" dirty="0">
                <a:solidFill>
                  <a:srgbClr val="002060"/>
                </a:solidFill>
              </a:rPr>
              <a:t> interesse económico, através de contacto direto ou formulários online</a:t>
            </a:r>
            <a:r>
              <a:rPr lang="pt-PT" sz="1600" dirty="0">
                <a:solidFill>
                  <a:srgbClr val="002060"/>
                </a:solidFill>
              </a:rPr>
              <a:t>.</a:t>
            </a:r>
          </a:p>
          <a:p>
            <a:pPr algn="just"/>
            <a:endParaRPr lang="pt-PT" sz="16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2000" dirty="0"/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12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172178" y="5646198"/>
            <a:ext cx="1278379" cy="103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11367" y="208310"/>
            <a:ext cx="8681424" cy="6075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pt-PT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             PLANO DE ATIVIDADES E ORÇAMENTO|2026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PT" dirty="0">
                <a:ln w="0"/>
                <a:solidFill>
                  <a:srgbClr val="002F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E. OUTRAS ATIVIDADES:</a:t>
            </a:r>
          </a:p>
          <a:p>
            <a:endParaRPr lang="pt-PT" sz="1700" b="1" i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PT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 Obras na sede para reparação do telhado e interiores do edifício;</a:t>
            </a:r>
          </a:p>
          <a:p>
            <a:pPr algn="just">
              <a:lnSpc>
                <a:spcPct val="150000"/>
              </a:lnSpc>
            </a:pPr>
            <a:endParaRPr lang="pt-PT" sz="1400" b="1" dirty="0">
              <a:solidFill>
                <a:srgbClr val="00206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pt-PT" sz="1400" b="1" dirty="0">
              <a:solidFill>
                <a:srgbClr val="00206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pt-PT" sz="1400" b="1" dirty="0">
              <a:solidFill>
                <a:srgbClr val="00206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pt-PT" sz="1400" b="1" dirty="0">
              <a:solidFill>
                <a:srgbClr val="00206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pt-PT" sz="1400" b="1" dirty="0">
              <a:solidFill>
                <a:srgbClr val="00206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pt-PT" sz="1400" b="1" dirty="0">
              <a:solidFill>
                <a:srgbClr val="002060"/>
              </a:solidFill>
              <a:latin typeface="+mj-lt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PT" sz="16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Intercâmbio com associações congéneres de outras regiões do país;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PT" sz="160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PT" sz="16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Realização </a:t>
            </a:r>
            <a:r>
              <a:rPr lang="pt-PT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de ações </a:t>
            </a:r>
            <a:r>
              <a:rPr lang="pt-PT" sz="16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 o intuito de promover a proximidade com empresários</a:t>
            </a:r>
            <a:r>
              <a:rPr lang="pt-PT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como por exemplo:</a:t>
            </a:r>
          </a:p>
          <a:p>
            <a:pPr algn="just">
              <a:lnSpc>
                <a:spcPct val="150000"/>
              </a:lnSpc>
            </a:pPr>
            <a:r>
              <a:rPr lang="pt-PT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PT" sz="1600" dirty="0">
                <a:solidFill>
                  <a:srgbClr val="0033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* Caminhada para todos;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pt-PT" sz="1600" b="1" i="1" dirty="0">
              <a:solidFill>
                <a:srgbClr val="002060"/>
              </a:solidFill>
            </a:endParaRPr>
          </a:p>
          <a:p>
            <a:r>
              <a:rPr lang="pt-PT" sz="1600" b="1" i="1" dirty="0">
                <a:solidFill>
                  <a:srgbClr val="002060"/>
                </a:solidFill>
              </a:rPr>
              <a:t>	</a:t>
            </a:r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DC60E70-C95A-42E1-B820-E9AA89687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327" y="1845954"/>
            <a:ext cx="2244983" cy="164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84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3A230C5-3206-4958-A302-D78CD91BF6C6}"/>
              </a:ext>
            </a:extLst>
          </p:cNvPr>
          <p:cNvSpPr/>
          <p:nvPr/>
        </p:nvSpPr>
        <p:spPr>
          <a:xfrm>
            <a:off x="699671" y="4684660"/>
            <a:ext cx="8679766" cy="3235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14E44C7-D1C3-4144-8328-DD0F90C29F96}"/>
              </a:ext>
            </a:extLst>
          </p:cNvPr>
          <p:cNvSpPr/>
          <p:nvPr/>
        </p:nvSpPr>
        <p:spPr>
          <a:xfrm>
            <a:off x="699671" y="3723122"/>
            <a:ext cx="8679766" cy="3235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D3F44EC-D701-428B-8B0F-87358B00F143}"/>
              </a:ext>
            </a:extLst>
          </p:cNvPr>
          <p:cNvSpPr/>
          <p:nvPr/>
        </p:nvSpPr>
        <p:spPr>
          <a:xfrm>
            <a:off x="708054" y="2284846"/>
            <a:ext cx="8679766" cy="3235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0643B89-50FC-4DC3-9D4A-6C0749DBE4A7}"/>
              </a:ext>
            </a:extLst>
          </p:cNvPr>
          <p:cNvSpPr/>
          <p:nvPr/>
        </p:nvSpPr>
        <p:spPr>
          <a:xfrm>
            <a:off x="708054" y="1009959"/>
            <a:ext cx="8679766" cy="3235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172178" y="5646198"/>
            <a:ext cx="1278379" cy="103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11368" y="4119"/>
            <a:ext cx="8679766" cy="73250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pt-PT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         PLANO DE ATIVIDADES E ORÇAMENTO|2026</a:t>
            </a:r>
          </a:p>
          <a:p>
            <a:r>
              <a:rPr lang="pt-PT" dirty="0">
                <a:ln w="0"/>
                <a:solidFill>
                  <a:srgbClr val="002F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F. Eventos:</a:t>
            </a:r>
          </a:p>
          <a:p>
            <a:endParaRPr lang="pt-PT" b="1" dirty="0">
              <a:solidFill>
                <a:srgbClr val="002060"/>
              </a:solidFill>
              <a:latin typeface="+mj-lt"/>
            </a:endParaRPr>
          </a:p>
          <a:p>
            <a:r>
              <a:rPr lang="pt-PT" sz="1600" b="1" dirty="0">
                <a:solidFill>
                  <a:srgbClr val="002060"/>
                </a:solidFill>
                <a:latin typeface="+mj-lt"/>
              </a:rPr>
              <a:t>Abril</a:t>
            </a:r>
          </a:p>
          <a:p>
            <a:endParaRPr lang="pt-PT" sz="1600" b="1" dirty="0">
              <a:solidFill>
                <a:srgbClr val="002060"/>
              </a:solidFill>
              <a:latin typeface="+mj-lt"/>
            </a:endParaRPr>
          </a:p>
          <a:p>
            <a:r>
              <a:rPr lang="pt-PT" sz="1600" b="1" dirty="0">
                <a:solidFill>
                  <a:srgbClr val="002060"/>
                </a:solidFill>
                <a:latin typeface="+mj-lt"/>
              </a:rPr>
              <a:t>- Ermidas </a:t>
            </a:r>
            <a:r>
              <a:rPr lang="pt-PT" sz="1400" dirty="0">
                <a:solidFill>
                  <a:srgbClr val="002060"/>
                </a:solidFill>
                <a:latin typeface="+mj-lt"/>
              </a:rPr>
              <a:t>(Procissão do Senhor da Cana Verde) </a:t>
            </a:r>
            <a:r>
              <a:rPr lang="pt-PT" sz="1600" dirty="0">
                <a:solidFill>
                  <a:srgbClr val="002060"/>
                </a:solidFill>
                <a:latin typeface="+mj-lt"/>
              </a:rPr>
              <a:t>– participação nas festividades da Semana Santa, como é habito, na decoração da capela da Senhora da Conceição</a:t>
            </a:r>
          </a:p>
          <a:p>
            <a:endParaRPr lang="pt-PT" sz="1600" dirty="0">
              <a:solidFill>
                <a:srgbClr val="002060"/>
              </a:solidFill>
              <a:latin typeface="+mj-lt"/>
            </a:endParaRPr>
          </a:p>
          <a:p>
            <a:r>
              <a:rPr lang="pt-PT" sz="1600" b="1" dirty="0">
                <a:solidFill>
                  <a:srgbClr val="002060"/>
                </a:solidFill>
                <a:latin typeface="+mj-lt"/>
              </a:rPr>
              <a:t>Junho</a:t>
            </a:r>
          </a:p>
          <a:p>
            <a:endParaRPr lang="pt-PT" sz="1600" dirty="0">
              <a:solidFill>
                <a:srgbClr val="002060"/>
              </a:solidFill>
              <a:latin typeface="+mj-lt"/>
            </a:endParaRPr>
          </a:p>
          <a:p>
            <a:r>
              <a:rPr lang="pt-PT" sz="1600" b="1" dirty="0">
                <a:solidFill>
                  <a:srgbClr val="002060"/>
                </a:solidFill>
                <a:latin typeface="+mj-lt"/>
              </a:rPr>
              <a:t> - EXPOFUNDÃO 2026 – </a:t>
            </a:r>
            <a:r>
              <a:rPr lang="pt-PT" sz="1600" dirty="0">
                <a:solidFill>
                  <a:srgbClr val="002060"/>
                </a:solidFill>
                <a:latin typeface="+mj-lt"/>
              </a:rPr>
              <a:t>a ACICF irá integrar a comissão organizadora da nova feira que terá como objetivo a mostra de atividades económicas, gastronomia, produtos locais e artesanato </a:t>
            </a:r>
          </a:p>
          <a:p>
            <a:endParaRPr lang="pt-PT" sz="1600" b="1" dirty="0">
              <a:solidFill>
                <a:srgbClr val="002060"/>
              </a:solidFill>
              <a:latin typeface="+mj-lt"/>
            </a:endParaRPr>
          </a:p>
          <a:p>
            <a:r>
              <a:rPr lang="pt-PT" sz="1600" b="1" dirty="0">
                <a:solidFill>
                  <a:srgbClr val="002060"/>
                </a:solidFill>
                <a:latin typeface="+mj-lt"/>
              </a:rPr>
              <a:t>Agosto </a:t>
            </a:r>
          </a:p>
          <a:p>
            <a:endParaRPr lang="pt-PT" sz="1600" b="1" dirty="0">
              <a:solidFill>
                <a:srgbClr val="002060"/>
              </a:solidFill>
              <a:latin typeface="+mj-lt"/>
            </a:endParaRPr>
          </a:p>
          <a:p>
            <a:r>
              <a:rPr lang="pt-PT" sz="1600" dirty="0">
                <a:solidFill>
                  <a:srgbClr val="002060"/>
                </a:solidFill>
                <a:latin typeface="+mj-lt"/>
              </a:rPr>
              <a:t>- Promoção e dinamização do comércio em época de verão;</a:t>
            </a:r>
          </a:p>
          <a:p>
            <a:endParaRPr lang="pt-PT" sz="1600" b="1" dirty="0">
              <a:solidFill>
                <a:srgbClr val="002060"/>
              </a:solidFill>
              <a:latin typeface="+mj-lt"/>
            </a:endParaRPr>
          </a:p>
          <a:p>
            <a:r>
              <a:rPr lang="pt-PT" sz="1600" b="1" dirty="0">
                <a:solidFill>
                  <a:srgbClr val="002060"/>
                </a:solidFill>
                <a:latin typeface="+mj-lt"/>
              </a:rPr>
              <a:t>Dezembro</a:t>
            </a:r>
          </a:p>
          <a:p>
            <a:endParaRPr lang="pt-PT" sz="1600" b="1" dirty="0">
              <a:solidFill>
                <a:srgbClr val="002060"/>
              </a:solidFill>
              <a:latin typeface="+mj-lt"/>
            </a:endParaRPr>
          </a:p>
          <a:p>
            <a:r>
              <a:rPr lang="pt-PT" sz="1600" b="1" dirty="0">
                <a:solidFill>
                  <a:srgbClr val="002060"/>
                </a:solidFill>
                <a:latin typeface="+mj-lt"/>
              </a:rPr>
              <a:t>- Campanha de Natal 2026:</a:t>
            </a:r>
          </a:p>
          <a:p>
            <a:r>
              <a:rPr lang="pt-PT" sz="1600" b="1" dirty="0">
                <a:solidFill>
                  <a:srgbClr val="002060"/>
                </a:solidFill>
                <a:latin typeface="+mj-lt"/>
              </a:rPr>
              <a:t>		</a:t>
            </a:r>
            <a:r>
              <a:rPr lang="pt-PT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 Sorteio de Natal;</a:t>
            </a:r>
          </a:p>
          <a:p>
            <a:r>
              <a:rPr lang="pt-PT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	- Concurso de Montra de Natal;</a:t>
            </a:r>
          </a:p>
          <a:p>
            <a:r>
              <a:rPr lang="pt-PT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pt-PT" sz="1600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	- Concurso Melhor embrulho de Natal;</a:t>
            </a:r>
          </a:p>
          <a:p>
            <a:r>
              <a:rPr lang="pt-PT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	- Animação com som de rua ambiente.</a:t>
            </a:r>
          </a:p>
          <a:p>
            <a:endParaRPr lang="pt-PT" sz="16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pt-PT" sz="1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 </a:t>
            </a:r>
            <a:endParaRPr lang="pt-PT" sz="1600" dirty="0">
              <a:latin typeface="+mj-lt"/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4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15025" y="5565192"/>
            <a:ext cx="1592687" cy="12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11370" y="180304"/>
            <a:ext cx="8243854" cy="51244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pt-PT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19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19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19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19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pt-PT" sz="25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pt-PT" sz="25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III. ORÇAMENTO PREVISIONAL PARA O </a:t>
            </a:r>
          </a:p>
          <a:p>
            <a:pPr algn="r">
              <a:lnSpc>
                <a:spcPct val="150000"/>
              </a:lnSpc>
            </a:pPr>
            <a:r>
              <a:rPr lang="pt-PT" sz="25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EXERCÍCIO DE 2026</a:t>
            </a:r>
          </a:p>
          <a:p>
            <a:endParaRPr lang="pt-PT" sz="2000" dirty="0">
              <a:solidFill>
                <a:srgbClr val="002060"/>
              </a:solidFill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4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5379" y="44747"/>
            <a:ext cx="1206749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pt-P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I. DEMONSTRAÇÃO PREVISIONAL DE RESULTADOS </a:t>
            </a:r>
          </a:p>
        </p:txBody>
      </p:sp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285714" y="5948039"/>
            <a:ext cx="832569" cy="67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31798CF-594A-4B19-9DB8-BDE599124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9" y="925224"/>
            <a:ext cx="12151968" cy="5932776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E1222C8-77CC-4CC2-83C1-D7A0D9901DE5}"/>
              </a:ext>
            </a:extLst>
          </p:cNvPr>
          <p:cNvSpPr/>
          <p:nvPr/>
        </p:nvSpPr>
        <p:spPr>
          <a:xfrm>
            <a:off x="447475" y="361878"/>
            <a:ext cx="1167539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pt-P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Para o ano de 2026</a:t>
            </a:r>
          </a:p>
        </p:txBody>
      </p:sp>
    </p:spTree>
    <p:extLst>
      <p:ext uri="{BB962C8B-B14F-4D97-AF65-F5344CB8AC3E}">
        <p14:creationId xmlns:p14="http://schemas.microsoft.com/office/powerpoint/2010/main" val="1782619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2034" y="109513"/>
            <a:ext cx="1207996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pt-P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II. BALANÇO PREVISIONAL DE RESULTADOS </a:t>
            </a:r>
          </a:p>
        </p:txBody>
      </p:sp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285714" y="5948039"/>
            <a:ext cx="832569" cy="67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4AFC35F-3C9D-4F8A-BCC4-4644BEC94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4" y="0"/>
            <a:ext cx="7092701" cy="356565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4CBCE9F-D6C7-4767-95CB-A847A1409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4" y="3566994"/>
            <a:ext cx="7092701" cy="316374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CF312C5-5509-4EFF-AA53-964929266866}"/>
              </a:ext>
            </a:extLst>
          </p:cNvPr>
          <p:cNvSpPr/>
          <p:nvPr/>
        </p:nvSpPr>
        <p:spPr>
          <a:xfrm>
            <a:off x="112034" y="535570"/>
            <a:ext cx="1207996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pt-P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 o ano 2026</a:t>
            </a:r>
          </a:p>
        </p:txBody>
      </p:sp>
    </p:spTree>
    <p:extLst>
      <p:ext uri="{BB962C8B-B14F-4D97-AF65-F5344CB8AC3E}">
        <p14:creationId xmlns:p14="http://schemas.microsoft.com/office/powerpoint/2010/main" val="1154411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15025" y="5565192"/>
            <a:ext cx="1592687" cy="12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09528" y="1902572"/>
            <a:ext cx="9156043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pt-PT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endParaRPr lang="pt-PT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2000" u="sng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pt-PT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Agradecemos a V. Presença!</a:t>
            </a:r>
          </a:p>
          <a:p>
            <a:endParaRPr lang="pt-PT" sz="2000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2000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2000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2000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2000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32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139403" y="5686052"/>
            <a:ext cx="1312325" cy="106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979069" y="106714"/>
            <a:ext cx="480162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pt-PT" sz="1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PT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ÍNDICE</a:t>
            </a:r>
            <a:endParaRPr lang="pt-PT" sz="1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1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78772B78-8DF3-4075-B4C7-55EC32731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837420"/>
              </p:ext>
            </p:extLst>
          </p:nvPr>
        </p:nvGraphicFramePr>
        <p:xfrm>
          <a:off x="1055800" y="1060821"/>
          <a:ext cx="8144759" cy="4149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11126">
                  <a:extLst>
                    <a:ext uri="{9D8B030D-6E8A-4147-A177-3AD203B41FA5}">
                      <a16:colId xmlns:a16="http://schemas.microsoft.com/office/drawing/2014/main" val="1722661712"/>
                    </a:ext>
                  </a:extLst>
                </a:gridCol>
                <a:gridCol w="433633">
                  <a:extLst>
                    <a:ext uri="{9D8B030D-6E8A-4147-A177-3AD203B41FA5}">
                      <a16:colId xmlns:a16="http://schemas.microsoft.com/office/drawing/2014/main" val="3437499427"/>
                    </a:ext>
                  </a:extLst>
                </a:gridCol>
              </a:tblGrid>
              <a:tr h="532229">
                <a:tc>
                  <a:txBody>
                    <a:bodyPr/>
                    <a:lstStyle/>
                    <a:p>
                      <a:pPr marL="400050" indent="-400050">
                        <a:lnSpc>
                          <a:spcPct val="107000"/>
                        </a:lnSpc>
                        <a:spcAft>
                          <a:spcPts val="800"/>
                        </a:spcAft>
                        <a:buAutoNum type="romanUcPeriod"/>
                      </a:pPr>
                      <a:r>
                        <a:rPr lang="pt-PT" sz="1500" kern="1200" dirty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PLANO DE ATIVIDADES PARA O PERÍODO DE 2026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t-PT" sz="800" kern="1200" dirty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582" marR="59582" marT="8594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PT" sz="1800" kern="1200" dirty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582" marR="59582" marT="859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044609"/>
                  </a:ext>
                </a:extLst>
              </a:tr>
              <a:tr h="363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a) Interação com os associados……………………………………………………………………………………..…………</a:t>
                      </a:r>
                    </a:p>
                  </a:txBody>
                  <a:tcPr marL="59582" marR="59582" marT="8594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9582" marR="59582" marT="859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035292"/>
                  </a:ext>
                </a:extLst>
              </a:tr>
              <a:tr h="363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b) Transição digital…………………………………………………………………………………………….………………..……</a:t>
                      </a:r>
                    </a:p>
                  </a:txBody>
                  <a:tcPr marL="59582" marR="59582" marT="8594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59582" marR="59582" marT="859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406207"/>
                  </a:ext>
                </a:extLst>
              </a:tr>
              <a:tr h="363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c)Transferência de conhecimento, ciência, inovação e centros de investigação………….……</a:t>
                      </a:r>
                    </a:p>
                  </a:txBody>
                  <a:tcPr marL="59582" marR="59582" marT="8594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9582" marR="59582" marT="859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1654936"/>
                  </a:ext>
                </a:extLst>
              </a:tr>
              <a:tr h="363565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d) Internacionalização e exportação……………………………………………………………………………..…….…</a:t>
                      </a:r>
                    </a:p>
                  </a:txBody>
                  <a:tcPr marL="59582" marR="59582" marT="8594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9582" marR="59582" marT="859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307614"/>
                  </a:ext>
                </a:extLst>
              </a:tr>
              <a:tr h="363565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e) Outras atividades…………………………………………….…………………………………………………..………………</a:t>
                      </a:r>
                    </a:p>
                  </a:txBody>
                  <a:tcPr marL="59582" marR="59582" marT="8594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59582" marR="59582" marT="859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063661"/>
                  </a:ext>
                </a:extLst>
              </a:tr>
              <a:tr h="388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f) Eventos …………………………………………………………………………………………………..………………………………</a:t>
                      </a:r>
                    </a:p>
                  </a:txBody>
                  <a:tcPr marL="59582" marR="59582" marT="8594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9582" marR="59582" marT="859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129320"/>
                  </a:ext>
                </a:extLst>
              </a:tr>
              <a:tr h="371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PT" sz="1700" b="1" i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582" marR="59582" marT="8594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PT" sz="1700" b="1" i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582" marR="59582" marT="859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577676"/>
                  </a:ext>
                </a:extLst>
              </a:tr>
              <a:tr h="371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II.</a:t>
                      </a:r>
                      <a:r>
                        <a:rPr lang="pt-PT" sz="1500" b="1" kern="1200" dirty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	DEMONSTRAÇÃO PREVISIONAL DOS RESULTADOS PARA O ANO DE 2026</a:t>
                      </a:r>
                      <a:r>
                        <a:rPr lang="pt-PT" sz="14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………………….</a:t>
                      </a:r>
                    </a:p>
                  </a:txBody>
                  <a:tcPr marL="59582" marR="59582" marT="8594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9582" marR="59582" marT="859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571085"/>
                  </a:ext>
                </a:extLst>
              </a:tr>
              <a:tr h="420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III. 	</a:t>
                      </a:r>
                      <a:r>
                        <a:rPr lang="pt-PT" sz="1500" b="1" kern="1200" dirty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BALANÇO  PREVISIONAL DOS RESULTADOS PARA O EXERCÍCO DE 2026</a:t>
                      </a:r>
                      <a:r>
                        <a:rPr lang="pt-PT" sz="14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……………………</a:t>
                      </a:r>
                    </a:p>
                  </a:txBody>
                  <a:tcPr marL="59582" marR="59582" marT="8594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59582" marR="59582" marT="859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343495"/>
                  </a:ext>
                </a:extLst>
              </a:tr>
              <a:tr h="246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IV. 	ORÇAMENTO DE TESOURARIA 2026………….………………………………………………………………..………</a:t>
                      </a:r>
                    </a:p>
                  </a:txBody>
                  <a:tcPr marL="59582" marR="59582" marT="8594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59582" marR="59582" marT="859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731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09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94924" y="5422691"/>
            <a:ext cx="1538567" cy="12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11368" y="528173"/>
            <a:ext cx="9156043" cy="46935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 I.PLANO DE ATIVIDADES E ORÇAMENTO|2026</a:t>
            </a:r>
          </a:p>
          <a:p>
            <a:r>
              <a:rPr lang="pt-PT" sz="12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							</a:t>
            </a: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PT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 INTERAÇÃO COM OS ASSOCIADOS:</a:t>
            </a:r>
          </a:p>
          <a:p>
            <a:pPr algn="just"/>
            <a:endParaRPr lang="pt-PT" dirty="0">
              <a:solidFill>
                <a:srgbClr val="002060"/>
              </a:solidFill>
            </a:endParaRPr>
          </a:p>
          <a:p>
            <a:pPr algn="just"/>
            <a:endParaRPr lang="pt-PT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PT" sz="1700" b="1" i="1" dirty="0">
                <a:solidFill>
                  <a:srgbClr val="002060"/>
                </a:solidFill>
              </a:rPr>
              <a:t>Gabinete de Apoio </a:t>
            </a:r>
            <a:r>
              <a:rPr lang="pt-PT" sz="1600" b="1" i="1" dirty="0">
                <a:solidFill>
                  <a:srgbClr val="002060"/>
                </a:solidFill>
              </a:rPr>
              <a:t>Jurídico e </a:t>
            </a:r>
            <a:r>
              <a:rPr lang="pt-PT" sz="1700" b="1" i="1" dirty="0">
                <a:solidFill>
                  <a:srgbClr val="002060"/>
                </a:solidFill>
              </a:rPr>
              <a:t>Gabinete Médico</a:t>
            </a:r>
            <a:r>
              <a:rPr lang="pt-PT" sz="1600" b="1" i="1" dirty="0">
                <a:solidFill>
                  <a:srgbClr val="002060"/>
                </a:solidFill>
              </a:rPr>
              <a:t> em pleno funcionamento;</a:t>
            </a:r>
          </a:p>
          <a:p>
            <a:pPr algn="just"/>
            <a:endParaRPr lang="pt-PT" sz="1600" b="1" i="1" dirty="0">
              <a:solidFill>
                <a:srgbClr val="002060"/>
              </a:solidFill>
            </a:endParaRPr>
          </a:p>
          <a:p>
            <a:pPr algn="just"/>
            <a:endParaRPr lang="pt-PT" sz="1600" b="1" i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PT" sz="1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ppleSystemUIFont"/>
              </a:rPr>
              <a:t>- </a:t>
            </a:r>
            <a:r>
              <a:rPr lang="pt-PT" sz="1700" b="1" i="1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ppleSystemUIFont"/>
              </a:rPr>
              <a:t>Gabinete de Apoio Económico-Financeiro</a:t>
            </a:r>
            <a:r>
              <a:rPr lang="pt-PT" sz="1700" b="1" i="1" kern="0" dirty="0">
                <a:solidFill>
                  <a:srgbClr val="002060"/>
                </a:solidFill>
                <a:ea typeface="Calibri" panose="020F0502020204030204" pitchFamily="34" charset="0"/>
                <a:cs typeface="AppleSystemUIFont"/>
              </a:rPr>
              <a:t>:</a:t>
            </a:r>
            <a:endParaRPr lang="pt-PT" sz="1700" kern="0" dirty="0">
              <a:solidFill>
                <a:srgbClr val="002060"/>
              </a:solidFill>
              <a:effectLst/>
              <a:ea typeface="Calibri" panose="020F0502020204030204" pitchFamily="34" charset="0"/>
              <a:cs typeface="AppleSystemUIFont"/>
            </a:endParaRPr>
          </a:p>
          <a:p>
            <a:pPr algn="just">
              <a:lnSpc>
                <a:spcPct val="150000"/>
              </a:lnSpc>
            </a:pPr>
            <a:r>
              <a:rPr lang="pt-PT" sz="1600" dirty="0">
                <a:solidFill>
                  <a:srgbClr val="002060"/>
                </a:solidFill>
              </a:rPr>
              <a:t>Divulgação de Informação de interesse para as empresas, como por exemplo sistemas de incentivos Portugal 2030, fontes de financiamento público ou privado e incentivos fiscais</a:t>
            </a:r>
            <a:r>
              <a:rPr lang="pt-PT" sz="1800" dirty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PT" sz="18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PT" dirty="0">
                <a:solidFill>
                  <a:srgbClr val="002060"/>
                </a:solidFill>
              </a:rPr>
              <a:t>- Apoio à criação e legalização da empresa;</a:t>
            </a:r>
            <a:endParaRPr lang="pt-PT" sz="1800" dirty="0">
              <a:solidFill>
                <a:srgbClr val="002060"/>
              </a:solidFill>
            </a:endParaRPr>
          </a:p>
          <a:p>
            <a:pPr algn="just"/>
            <a:r>
              <a:rPr lang="pt-PT" sz="1800" u="sng" kern="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AppleSystemUIFont"/>
              </a:rPr>
              <a:t> </a:t>
            </a:r>
            <a:endParaRPr lang="pt-PT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2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8FB2E-C662-3646-5555-2078A9F00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>
            <a:extLst>
              <a:ext uri="{FF2B5EF4-FFF2-40B4-BE49-F238E27FC236}">
                <a16:creationId xmlns:a16="http://schemas.microsoft.com/office/drawing/2014/main" id="{54FE416A-BFA0-9F43-ED16-D7C1B8C03C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53599" y="5918719"/>
            <a:ext cx="1030483" cy="83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6729933-C6CE-347E-D38C-3E2579E4ED30}"/>
              </a:ext>
            </a:extLst>
          </p:cNvPr>
          <p:cNvSpPr/>
          <p:nvPr/>
        </p:nvSpPr>
        <p:spPr>
          <a:xfrm>
            <a:off x="811368" y="232508"/>
            <a:ext cx="915604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 I.PLANO DE ATIVIDADES E ORÇAMENTO|2026</a:t>
            </a:r>
          </a:p>
          <a:p>
            <a:r>
              <a:rPr lang="pt-PT" sz="12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							</a:t>
            </a:r>
            <a:r>
              <a:rPr lang="pt-PT" sz="13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 INTERAÇÃO COM OS ASSOCIADOS</a:t>
            </a:r>
            <a:endParaRPr lang="pt-PT" sz="13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D8E57EE-3B08-04A2-6A84-67EEDDBF751E}"/>
              </a:ext>
            </a:extLst>
          </p:cNvPr>
          <p:cNvSpPr/>
          <p:nvPr/>
        </p:nvSpPr>
        <p:spPr>
          <a:xfrm>
            <a:off x="725226" y="715998"/>
            <a:ext cx="9156043" cy="3539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PT" sz="1700" b="1" i="1" kern="0" dirty="0">
                <a:solidFill>
                  <a:srgbClr val="002060"/>
                </a:solidFill>
                <a:ea typeface="Calibri" panose="020F0502020204030204" pitchFamily="34" charset="0"/>
                <a:cs typeface="AppleSystemUIFont"/>
              </a:rPr>
              <a:t>- Ga</a:t>
            </a:r>
            <a:r>
              <a:rPr lang="pt-PT" sz="1700" b="1" i="1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ppleSystemUIFont"/>
              </a:rPr>
              <a:t>binete de Apoio à Formação Profissional</a:t>
            </a:r>
            <a:r>
              <a:rPr lang="pt-PT" sz="1700" b="1" i="1" kern="0" dirty="0">
                <a:solidFill>
                  <a:srgbClr val="002060"/>
                </a:solidFill>
                <a:ea typeface="Calibri" panose="020F0502020204030204" pitchFamily="34" charset="0"/>
                <a:cs typeface="AppleSystemUIFont"/>
              </a:rPr>
              <a:t> </a:t>
            </a:r>
            <a:endParaRPr lang="pt-PT" sz="1600" dirty="0">
              <a:solidFill>
                <a:srgbClr val="00206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BA3CA1-1CB3-96BF-08FD-2CCCDAAEE121}"/>
              </a:ext>
            </a:extLst>
          </p:cNvPr>
          <p:cNvSpPr txBox="1"/>
          <p:nvPr/>
        </p:nvSpPr>
        <p:spPr>
          <a:xfrm>
            <a:off x="831741" y="1208739"/>
            <a:ext cx="8943015" cy="4979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altLang="pt-PT" sz="17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pt-PT" altLang="pt-PT" sz="17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Formação financiada 2024/2027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altLang="pt-PT" sz="1000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altLang="pt-PT" sz="1500" dirty="0">
                <a:solidFill>
                  <a:srgbClr val="002060"/>
                </a:solidFill>
              </a:rPr>
              <a:t>Disponibilização de ações de formação certificadas gratuitas, que integram o Catálogo Nacional de Qualificações, para empresários e seus colaboradores enquadradas na candidatura em execução da tipologia “Formação Modular Certificada” financiada pelo Pessoas 2030.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PT" altLang="pt-PT" sz="1400" dirty="0">
                <a:solidFill>
                  <a:srgbClr val="002060"/>
                </a:solidFill>
              </a:rPr>
              <a:t>Objetivo geral do projeto: aprofundar as competências dos adultos, uma melhor adaptação às mudanças tecnológicas e organizacionais e o reforço da empregabilidade.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PT" altLang="pt-PT" sz="1400" dirty="0">
                <a:solidFill>
                  <a:srgbClr val="002060"/>
                </a:solidFill>
              </a:rPr>
              <a:t>Destinatários: </a:t>
            </a:r>
            <a:r>
              <a:rPr lang="pt-PT" sz="1400" dirty="0">
                <a:solidFill>
                  <a:srgbClr val="002060"/>
                </a:solidFill>
              </a:rPr>
              <a:t>Adultos empregados e desempregados/as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PT" altLang="pt-PT" sz="1400" dirty="0">
                <a:solidFill>
                  <a:srgbClr val="002060"/>
                </a:solidFill>
              </a:rPr>
              <a:t>Total de participantes aprovados: 915 formandos</a:t>
            </a:r>
          </a:p>
          <a:p>
            <a:pPr algn="just">
              <a:lnSpc>
                <a:spcPct val="150000"/>
              </a:lnSpc>
              <a:defRPr/>
            </a:pPr>
            <a:r>
              <a:rPr lang="pt-PT" altLang="pt-PT" sz="1400" dirty="0">
                <a:solidFill>
                  <a:srgbClr val="002060"/>
                </a:solidFill>
              </a:rPr>
              <a:t>Volume Formação a executar: 3000 horas distribuído por 7 áreas de formação</a:t>
            </a:r>
          </a:p>
          <a:p>
            <a:pPr algn="just">
              <a:lnSpc>
                <a:spcPct val="150000"/>
              </a:lnSpc>
              <a:defRPr/>
            </a:pPr>
            <a:r>
              <a:rPr lang="pt-PT" altLang="pt-PT" sz="1400" dirty="0">
                <a:solidFill>
                  <a:srgbClr val="002060"/>
                </a:solidFill>
              </a:rPr>
              <a:t>Valor total aprovado para execução: 221.846,25€	</a:t>
            </a:r>
            <a:r>
              <a:rPr lang="pt-PT" altLang="pt-PT" sz="1200" i="1" dirty="0">
                <a:solidFill>
                  <a:srgbClr val="002060"/>
                </a:solidFill>
              </a:rPr>
              <a:t>(financiado a 100%)</a:t>
            </a:r>
          </a:p>
          <a:p>
            <a:pPr algn="just"/>
            <a:endParaRPr lang="pt-PT" sz="2000" b="1" i="1" kern="0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AppleSystemUIFon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PT" sz="17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pt-PT" sz="1700" b="1" u="sng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Formação não financiada</a:t>
            </a:r>
          </a:p>
          <a:p>
            <a:pPr algn="just">
              <a:lnSpc>
                <a:spcPct val="150000"/>
              </a:lnSpc>
              <a:defRPr/>
            </a:pPr>
            <a:r>
              <a:rPr lang="pt-PT" sz="1500" dirty="0">
                <a:solidFill>
                  <a:srgbClr val="002060"/>
                </a:solidFill>
              </a:rPr>
              <a:t>Realização de ações de formação, onde a ACICF não dispõe de certificação, realizadas através de parcerias, em formato presencial.</a:t>
            </a:r>
            <a:endParaRPr lang="pt-PT" altLang="pt-PT" sz="1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3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8FB2E-C662-3646-5555-2078A9F00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>
            <a:extLst>
              <a:ext uri="{FF2B5EF4-FFF2-40B4-BE49-F238E27FC236}">
                <a16:creationId xmlns:a16="http://schemas.microsoft.com/office/drawing/2014/main" id="{54FE416A-BFA0-9F43-ED16-D7C1B8C03C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0" y="5814042"/>
            <a:ext cx="1107733" cy="89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6729933-C6CE-347E-D38C-3E2579E4ED30}"/>
              </a:ext>
            </a:extLst>
          </p:cNvPr>
          <p:cNvSpPr/>
          <p:nvPr/>
        </p:nvSpPr>
        <p:spPr>
          <a:xfrm>
            <a:off x="811368" y="232508"/>
            <a:ext cx="915604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 I.PLANO DE ATIVIDADES E ORÇAMENTO|2026</a:t>
            </a:r>
          </a:p>
          <a:p>
            <a:r>
              <a:rPr lang="pt-PT" sz="12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							</a:t>
            </a:r>
            <a:r>
              <a:rPr lang="pt-PT" sz="13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 INTERAÇÃO COM OS ASSOCIADOS</a:t>
            </a:r>
            <a:endParaRPr lang="pt-PT" sz="13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BA3CA1-1CB3-96BF-08FD-2CCCDAAEE121}"/>
              </a:ext>
            </a:extLst>
          </p:cNvPr>
          <p:cNvSpPr txBox="1"/>
          <p:nvPr/>
        </p:nvSpPr>
        <p:spPr>
          <a:xfrm>
            <a:off x="725228" y="1001985"/>
            <a:ext cx="8238814" cy="543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altLang="pt-PT" sz="16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pt-PT" sz="16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SIQRH – COMPETE2030-2025-7</a:t>
            </a:r>
            <a:endParaRPr lang="pt-PT" altLang="pt-PT" sz="1600" b="1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altLang="pt-PT" sz="16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Programa de Formação-Ação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altLang="pt-PT" sz="16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altLang="pt-PT" sz="1500" b="1" i="1" dirty="0">
                <a:solidFill>
                  <a:srgbClr val="002F8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candidatura ainda em análise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altLang="pt-PT" sz="1600" b="1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altLang="pt-PT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ACICF conta, em 2026, desenvolver a candidatura que apresentou </a:t>
            </a:r>
            <a:r>
              <a:rPr lang="pt-PT" sz="1600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ao aviso </a:t>
            </a:r>
            <a:r>
              <a:rPr lang="pt-PT" sz="16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SIQRH – COMPETE2030-2025-7</a:t>
            </a:r>
            <a:r>
              <a:rPr lang="pt-PT" sz="1600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(</a:t>
            </a:r>
            <a:r>
              <a:rPr lang="pt-PT" sz="16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Formação-Ação) </a:t>
            </a:r>
            <a:r>
              <a:rPr lang="pt-PT" sz="1600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com o objetivo de apoiar </a:t>
            </a:r>
            <a:r>
              <a:rPr lang="pt-PT" sz="16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5</a:t>
            </a:r>
            <a:r>
              <a:rPr lang="pt-PT" sz="16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0 PMEs </a:t>
            </a:r>
            <a:r>
              <a:rPr lang="pt-PT" sz="1600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na digitalização  e transição digital e competitividade e inovação, através de uma metodologia que  combina formação, consultoria individualizada e intervenção na empresa de forma a melhorar e adaptar a mesma a novas realidade e ou necessidades.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600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Áreas temáticas a intervencionar nas </a:t>
            </a:r>
            <a:r>
              <a:rPr lang="pt-PT" sz="16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PME´s</a:t>
            </a:r>
            <a:r>
              <a:rPr lang="pt-PT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600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600" dirty="0">
              <a:solidFill>
                <a:srgbClr val="002060"/>
              </a:solidFill>
              <a:latin typeface="+mj-lt"/>
              <a:ea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600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600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altLang="pt-PT" sz="17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PT" altLang="pt-PT" sz="1000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pt-PT" altLang="pt-PT" sz="1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55237F4-9B5F-4B92-A59C-FA3B57A0B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962" y="4856765"/>
            <a:ext cx="4520417" cy="99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8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77169" y="5632820"/>
            <a:ext cx="1334381" cy="10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99595" y="349433"/>
            <a:ext cx="8687465" cy="51254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I. PLANO DE ATIVIDADES E ORÇAMENTO|2026</a:t>
            </a:r>
          </a:p>
          <a:p>
            <a:r>
              <a:rPr lang="pt-PT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						</a:t>
            </a:r>
            <a:r>
              <a:rPr lang="pt-PT" sz="13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A. INTERAÇÃO COM OS ASSOCIADOS</a:t>
            </a:r>
          </a:p>
          <a:p>
            <a:pPr algn="ctr"/>
            <a:endParaRPr lang="pt-PT" sz="16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pt-PT" sz="1600" dirty="0">
              <a:solidFill>
                <a:srgbClr val="002060"/>
              </a:solidFill>
            </a:endParaRPr>
          </a:p>
          <a:p>
            <a:pPr algn="just"/>
            <a:r>
              <a:rPr lang="pt-PT" sz="1700" b="1" i="1" dirty="0">
                <a:solidFill>
                  <a:srgbClr val="002060"/>
                </a:solidFill>
              </a:rPr>
              <a:t>- Continuar a desenvolver o Plano de angariação de novos associados</a:t>
            </a:r>
            <a:endParaRPr lang="pt-PT" sz="1600" b="1" dirty="0">
              <a:solidFill>
                <a:srgbClr val="002060"/>
              </a:solidFill>
            </a:endParaRPr>
          </a:p>
          <a:p>
            <a:pPr algn="just"/>
            <a:endParaRPr lang="pt-PT" sz="1700" b="1" i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PT" sz="1700" b="1" i="1" dirty="0">
                <a:solidFill>
                  <a:srgbClr val="002060"/>
                </a:solidFill>
              </a:rPr>
              <a:t>- Identificação das necessidades das empresas por setor de atividade</a:t>
            </a:r>
          </a:p>
          <a:p>
            <a:pPr algn="just">
              <a:lnSpc>
                <a:spcPct val="150000"/>
              </a:lnSpc>
            </a:pPr>
            <a:r>
              <a:rPr lang="pt-PT" sz="1600" dirty="0">
                <a:solidFill>
                  <a:srgbClr val="002060"/>
                </a:solidFill>
              </a:rPr>
              <a:t>	*Contacto direto com as Empresas;</a:t>
            </a:r>
          </a:p>
          <a:p>
            <a:pPr algn="just">
              <a:lnSpc>
                <a:spcPct val="150000"/>
              </a:lnSpc>
            </a:pPr>
            <a:r>
              <a:rPr lang="pt-PT" sz="1600" dirty="0">
                <a:solidFill>
                  <a:srgbClr val="002060"/>
                </a:solidFill>
              </a:rPr>
              <a:t>	*Criação de uma base de dados por setor de atividade de forma a facilitar o entendimento </a:t>
            </a:r>
          </a:p>
          <a:p>
            <a:pPr algn="just">
              <a:lnSpc>
                <a:spcPct val="150000"/>
              </a:lnSpc>
            </a:pPr>
            <a:r>
              <a:rPr lang="pt-PT" sz="1600" dirty="0">
                <a:solidFill>
                  <a:srgbClr val="002060"/>
                </a:solidFill>
              </a:rPr>
              <a:t>	das necessidades de cada setor.</a:t>
            </a:r>
          </a:p>
          <a:p>
            <a:endParaRPr lang="pt-PT" sz="1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pt-PT" sz="1600" b="1" kern="0" dirty="0">
                <a:solidFill>
                  <a:srgbClr val="002060"/>
                </a:solidFill>
                <a:ea typeface="Calibri" panose="020F0502020204030204" pitchFamily="34" charset="0"/>
                <a:cs typeface="AppleSystemUIFont"/>
              </a:rPr>
              <a:t>- </a:t>
            </a:r>
            <a:r>
              <a:rPr lang="pt-PT" sz="1700" b="1" i="1" kern="0" dirty="0">
                <a:solidFill>
                  <a:srgbClr val="002060"/>
                </a:solidFill>
                <a:ea typeface="Calibri" panose="020F0502020204030204" pitchFamily="34" charset="0"/>
                <a:cs typeface="AppleSystemUIFont"/>
              </a:rPr>
              <a:t>D</a:t>
            </a:r>
            <a:r>
              <a:rPr lang="pt-PT" sz="1700" b="1" i="1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ppleSystemUIFont"/>
              </a:rPr>
              <a:t>isponibilização de novos serviços </a:t>
            </a:r>
            <a:r>
              <a:rPr lang="pt-PT" sz="1700" b="1" i="1" dirty="0">
                <a:solidFill>
                  <a:srgbClr val="002060"/>
                </a:solidFill>
              </a:rPr>
              <a:t>aos associados:</a:t>
            </a:r>
            <a:endParaRPr lang="pt-PT" sz="16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PT" sz="1600" dirty="0">
                <a:solidFill>
                  <a:srgbClr val="002060"/>
                </a:solidFill>
              </a:rPr>
              <a:t> 	*Certificado de origem;</a:t>
            </a:r>
          </a:p>
          <a:p>
            <a:pPr algn="just">
              <a:lnSpc>
                <a:spcPct val="150000"/>
              </a:lnSpc>
            </a:pPr>
            <a:r>
              <a:rPr lang="pt-PT" sz="1600" dirty="0">
                <a:solidFill>
                  <a:srgbClr val="002060"/>
                </a:solidFill>
              </a:rPr>
              <a:t> 	*Certificado de venda livre;</a:t>
            </a:r>
          </a:p>
          <a:p>
            <a:pPr algn="just">
              <a:lnSpc>
                <a:spcPct val="150000"/>
              </a:lnSpc>
            </a:pPr>
            <a:r>
              <a:rPr lang="pt-PT" sz="1600" dirty="0">
                <a:solidFill>
                  <a:srgbClr val="002060"/>
                </a:solidFill>
              </a:rPr>
              <a:t> 	*Carta de artesão;</a:t>
            </a:r>
          </a:p>
        </p:txBody>
      </p:sp>
    </p:spTree>
    <p:extLst>
      <p:ext uri="{BB962C8B-B14F-4D97-AF65-F5344CB8AC3E}">
        <p14:creationId xmlns:p14="http://schemas.microsoft.com/office/powerpoint/2010/main" val="1721234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77169" y="5632820"/>
            <a:ext cx="1334381" cy="10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909022" y="142043"/>
            <a:ext cx="9156043" cy="42251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I. PLANO DE ATIVIDADES E ORÇAMENTO|2026</a:t>
            </a:r>
          </a:p>
          <a:p>
            <a:r>
              <a:rPr lang="pt-PT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						</a:t>
            </a:r>
            <a:r>
              <a:rPr lang="pt-PT" sz="13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A. INTERAÇÃO COM OS ASSOCIADOS</a:t>
            </a:r>
          </a:p>
          <a:p>
            <a:pPr algn="ctr"/>
            <a:endParaRPr lang="pt-PT" sz="16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pt-PT" sz="1600" dirty="0">
              <a:solidFill>
                <a:srgbClr val="002060"/>
              </a:solidFill>
            </a:endParaRPr>
          </a:p>
          <a:p>
            <a:pPr algn="just"/>
            <a:r>
              <a:rPr lang="pt-PT" sz="1600" dirty="0">
                <a:solidFill>
                  <a:srgbClr val="002060"/>
                </a:solidFill>
              </a:rPr>
              <a:t>	</a:t>
            </a:r>
          </a:p>
          <a:p>
            <a:pPr algn="just"/>
            <a:r>
              <a:rPr lang="pt-PT" sz="1700" b="1" i="1" kern="0" dirty="0">
                <a:solidFill>
                  <a:srgbClr val="002060"/>
                </a:solidFill>
              </a:rPr>
              <a:t>- Segurança:</a:t>
            </a:r>
          </a:p>
          <a:p>
            <a:pPr algn="just">
              <a:lnSpc>
                <a:spcPct val="150000"/>
              </a:lnSpc>
            </a:pPr>
            <a:r>
              <a:rPr lang="pt-PT" sz="1600" dirty="0">
                <a:solidFill>
                  <a:srgbClr val="002060"/>
                </a:solidFill>
              </a:rPr>
              <a:t>	* reforço da colaboração entre a ACICF e a GNR-Destacamento Territorial do Fundão,</a:t>
            </a:r>
          </a:p>
          <a:p>
            <a:pPr algn="just">
              <a:lnSpc>
                <a:spcPct val="150000"/>
              </a:lnSpc>
            </a:pPr>
            <a:r>
              <a:rPr lang="pt-PT" sz="1600" dirty="0">
                <a:solidFill>
                  <a:srgbClr val="002060"/>
                </a:solidFill>
              </a:rPr>
              <a:t>	para fortalecer a proximidade e a visibilidade junto do comércio e da indústria </a:t>
            </a:r>
          </a:p>
          <a:p>
            <a:pPr algn="just">
              <a:lnSpc>
                <a:spcPct val="150000"/>
              </a:lnSpc>
            </a:pPr>
            <a:r>
              <a:rPr lang="pt-PT" sz="1600" dirty="0">
                <a:solidFill>
                  <a:srgbClr val="002060"/>
                </a:solidFill>
              </a:rPr>
              <a:t>	do concelho.</a:t>
            </a:r>
          </a:p>
          <a:p>
            <a:pPr algn="just"/>
            <a:endParaRPr lang="pt-PT" sz="1600" dirty="0">
              <a:solidFill>
                <a:srgbClr val="002060"/>
              </a:solidFill>
            </a:endParaRPr>
          </a:p>
          <a:p>
            <a:pPr algn="just"/>
            <a:endParaRPr lang="pt-PT" sz="16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PT" sz="1700" b="1" i="1" dirty="0">
                <a:solidFill>
                  <a:srgbClr val="002060"/>
                </a:solidFill>
              </a:rPr>
              <a:t>- Protocolos e Parcerias </a:t>
            </a:r>
          </a:p>
          <a:p>
            <a:pPr algn="just">
              <a:lnSpc>
                <a:spcPct val="150000"/>
              </a:lnSpc>
            </a:pPr>
            <a:r>
              <a:rPr lang="pt-PT" sz="1600" dirty="0">
                <a:solidFill>
                  <a:srgbClr val="002060"/>
                </a:solidFill>
              </a:rPr>
              <a:t>	*Dinamizar outros protocolos com instituições que tragam valor à atividade empresarial </a:t>
            </a:r>
          </a:p>
          <a:p>
            <a:pPr algn="just">
              <a:lnSpc>
                <a:spcPct val="150000"/>
              </a:lnSpc>
            </a:pPr>
            <a:r>
              <a:rPr lang="pt-PT" sz="1600" dirty="0">
                <a:solidFill>
                  <a:srgbClr val="002060"/>
                </a:solidFill>
              </a:rPr>
              <a:t>	dos associados.</a:t>
            </a:r>
            <a:endParaRPr lang="pt-PT" sz="4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237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175908" y="5672830"/>
            <a:ext cx="1217520" cy="98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175354" y="294545"/>
            <a:ext cx="8155078" cy="49090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  I. PLANO DE ATIVIDADES E ORÇAMENTO|2026</a:t>
            </a:r>
          </a:p>
          <a:p>
            <a:r>
              <a:rPr lang="pt-PT" sz="12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						</a:t>
            </a:r>
            <a:r>
              <a:rPr lang="pt-PT" sz="1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PT" sz="13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 INTERAÇÃO COM OS ASSOCIADOS</a:t>
            </a:r>
          </a:p>
          <a:p>
            <a:pPr algn="just"/>
            <a:endParaRPr lang="pt-PT" sz="1600" dirty="0">
              <a:solidFill>
                <a:srgbClr val="FF0000"/>
              </a:solidFill>
            </a:endParaRPr>
          </a:p>
          <a:p>
            <a:pPr algn="just"/>
            <a:endParaRPr lang="pt-PT" sz="16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PT" sz="1700" b="1" i="1" dirty="0">
                <a:solidFill>
                  <a:srgbClr val="002060"/>
                </a:solidFill>
              </a:rPr>
              <a:t>- Apostar numa comunicação forte aos associados de forma presencial e digital. Criação de uma estratégia de comunicação para a ACICF:</a:t>
            </a:r>
          </a:p>
          <a:p>
            <a:pPr algn="just"/>
            <a:endParaRPr lang="pt-PT" sz="1700" b="1" i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PT" sz="1600" dirty="0">
                <a:solidFill>
                  <a:srgbClr val="002060"/>
                </a:solidFill>
              </a:rPr>
              <a:t>	*</a:t>
            </a:r>
            <a:r>
              <a:rPr lang="pt-PT" sz="1600" u="sng" dirty="0">
                <a:solidFill>
                  <a:srgbClr val="002060"/>
                </a:solidFill>
              </a:rPr>
              <a:t>lançamento do site </a:t>
            </a:r>
            <a:r>
              <a:rPr lang="pt-PT" sz="1600" dirty="0">
                <a:solidFill>
                  <a:srgbClr val="002060"/>
                </a:solidFill>
              </a:rPr>
              <a:t>para divulgação de formação profissional, eventos, mapeamento dos 	associados com a identificação do seu ramos de atividade e respetivos contactos;</a:t>
            </a:r>
          </a:p>
          <a:p>
            <a:pPr algn="just">
              <a:lnSpc>
                <a:spcPct val="150000"/>
              </a:lnSpc>
            </a:pPr>
            <a:endParaRPr lang="pt-PT" sz="16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PT" sz="1600" dirty="0">
                <a:solidFill>
                  <a:srgbClr val="002060"/>
                </a:solidFill>
              </a:rPr>
              <a:t>	*C</a:t>
            </a:r>
            <a:r>
              <a:rPr lang="pt-PT" sz="1600" u="sng" dirty="0">
                <a:solidFill>
                  <a:srgbClr val="002060"/>
                </a:solidFill>
              </a:rPr>
              <a:t>omunicação nas redes sociais da ACICF</a:t>
            </a:r>
            <a:r>
              <a:rPr lang="pt-PT" sz="1600" dirty="0">
                <a:solidFill>
                  <a:srgbClr val="002060"/>
                </a:solidFill>
              </a:rPr>
              <a:t> para divulgação das atividades e serviços prestados, criação de rúbricas com periodicidade mensal: “#</a:t>
            </a:r>
            <a:r>
              <a:rPr lang="pt-PT" sz="1600" dirty="0" err="1">
                <a:solidFill>
                  <a:srgbClr val="002060"/>
                </a:solidFill>
              </a:rPr>
              <a:t>NovosAssociadosACICF</a:t>
            </a:r>
            <a:r>
              <a:rPr lang="pt-PT" sz="1600" dirty="0">
                <a:solidFill>
                  <a:srgbClr val="002060"/>
                </a:solidFill>
              </a:rPr>
              <a:t>”;  “#</a:t>
            </a:r>
            <a:r>
              <a:rPr lang="pt-PT" sz="1600" dirty="0" err="1">
                <a:solidFill>
                  <a:srgbClr val="002060"/>
                </a:solidFill>
              </a:rPr>
              <a:t>ConheçaosSóciosdaACICF</a:t>
            </a:r>
            <a:r>
              <a:rPr lang="pt-PT" sz="1600" dirty="0">
                <a:solidFill>
                  <a:srgbClr val="002060"/>
                </a:solidFill>
              </a:rPr>
              <a:t>”, entre outras…</a:t>
            </a:r>
          </a:p>
          <a:p>
            <a:pPr algn="just"/>
            <a:endParaRPr lang="pt-PT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53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93179" y="5629924"/>
            <a:ext cx="1436380" cy="116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11369" y="320981"/>
            <a:ext cx="9156043" cy="54553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pt-PT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      I. PLANO DE ATIVIDADES E ORÇAMENTO|2026</a:t>
            </a:r>
          </a:p>
          <a:p>
            <a:r>
              <a:rPr lang="pt-PT" sz="12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					</a:t>
            </a:r>
            <a:r>
              <a:rPr lang="pt-PT" sz="1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            </a:t>
            </a:r>
            <a:r>
              <a:rPr lang="pt-PT" sz="13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 INTERAÇÃO COM OS ASSOCIADOS</a:t>
            </a:r>
          </a:p>
          <a:p>
            <a:endParaRPr lang="pt-PT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pt-PT" sz="1700" b="1" i="1" dirty="0">
                <a:solidFill>
                  <a:srgbClr val="002060"/>
                </a:solidFill>
              </a:rPr>
              <a:t>- </a:t>
            </a:r>
            <a:r>
              <a:rPr lang="pt-PT" sz="1700" b="1" i="1" dirty="0" err="1">
                <a:solidFill>
                  <a:srgbClr val="002060"/>
                </a:solidFill>
              </a:rPr>
              <a:t>Networking</a:t>
            </a:r>
            <a:r>
              <a:rPr lang="pt-PT" sz="1700" b="1" i="1" dirty="0">
                <a:solidFill>
                  <a:srgbClr val="002060"/>
                </a:solidFill>
              </a:rPr>
              <a:t> | Sessões de esclarecimento:</a:t>
            </a:r>
          </a:p>
          <a:p>
            <a:pPr>
              <a:lnSpc>
                <a:spcPct val="150000"/>
              </a:lnSpc>
            </a:pPr>
            <a:r>
              <a:rPr lang="pt-PT" sz="1600" dirty="0">
                <a:solidFill>
                  <a:srgbClr val="002060"/>
                </a:solidFill>
              </a:rPr>
              <a:t>	</a:t>
            </a:r>
            <a:r>
              <a:rPr lang="pt-PT" sz="1500" dirty="0">
                <a:solidFill>
                  <a:srgbClr val="002060"/>
                </a:solidFill>
              </a:rPr>
              <a:t>*</a:t>
            </a:r>
            <a:r>
              <a:rPr lang="pt-PT" sz="1500" b="1" dirty="0">
                <a:solidFill>
                  <a:srgbClr val="002060"/>
                </a:solidFill>
              </a:rPr>
              <a:t>Business Drink ACICF - </a:t>
            </a:r>
            <a:r>
              <a:rPr lang="pt-PT" sz="1500" i="1" dirty="0">
                <a:solidFill>
                  <a:srgbClr val="002060"/>
                </a:solidFill>
              </a:rPr>
              <a:t>Promoção do networking </a:t>
            </a:r>
            <a:r>
              <a:rPr lang="pt-PT" sz="1500" dirty="0">
                <a:solidFill>
                  <a:srgbClr val="002060"/>
                </a:solidFill>
              </a:rPr>
              <a:t>através de diversas iniciativas dinamizadoras da interação 	empresarial, partilha de experiências e conhecimento, com a organização de eventos presenciais.</a:t>
            </a:r>
            <a:br>
              <a:rPr lang="pt-PT" sz="1500" dirty="0">
                <a:solidFill>
                  <a:srgbClr val="002060"/>
                </a:solidFill>
              </a:rPr>
            </a:br>
            <a:r>
              <a:rPr lang="pt-PT" sz="1500" dirty="0">
                <a:solidFill>
                  <a:srgbClr val="002060"/>
                </a:solidFill>
              </a:rPr>
              <a:t>	</a:t>
            </a:r>
            <a:r>
              <a:rPr lang="pt-PT" sz="1500" b="1" dirty="0">
                <a:solidFill>
                  <a:srgbClr val="002060"/>
                </a:solidFill>
              </a:rPr>
              <a:t>*</a:t>
            </a:r>
            <a:r>
              <a:rPr lang="pt-PT" sz="1500" b="1" i="1" dirty="0">
                <a:solidFill>
                  <a:srgbClr val="002060"/>
                </a:solidFill>
              </a:rPr>
              <a:t>Ações de esclarecimento </a:t>
            </a:r>
            <a:r>
              <a:rPr lang="pt-PT" sz="1500" dirty="0">
                <a:solidFill>
                  <a:srgbClr val="002060"/>
                </a:solidFill>
              </a:rPr>
              <a:t>acerca de temas diversos, inteligência artificial nas empresas, finanças, fiscalidade, obrigações legais, entre outras </a:t>
            </a:r>
          </a:p>
          <a:p>
            <a:pPr>
              <a:lnSpc>
                <a:spcPct val="150000"/>
              </a:lnSpc>
            </a:pPr>
            <a:endParaRPr lang="pt-PT" sz="16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t-PT" sz="1700" b="1" i="1" dirty="0">
                <a:solidFill>
                  <a:srgbClr val="002060"/>
                </a:solidFill>
              </a:rPr>
              <a:t>- Tornar a ACICF uma plataforma entre as organizações políticas e os empresários, em que se deve promover o contacto direto com agentes políticos através de iniciativas como debates, conferências com o objetivo de transmitir as mensagens dos   </a:t>
            </a:r>
          </a:p>
          <a:p>
            <a:pPr>
              <a:lnSpc>
                <a:spcPct val="150000"/>
              </a:lnSpc>
            </a:pPr>
            <a:r>
              <a:rPr lang="pt-PT" sz="1700" b="1" i="1" dirty="0">
                <a:solidFill>
                  <a:srgbClr val="002060"/>
                </a:solidFill>
              </a:rPr>
              <a:t>empresários.</a:t>
            </a: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15333"/>
      </p:ext>
    </p:extLst>
  </p:cSld>
  <p:clrMapOvr>
    <a:masterClrMapping/>
  </p:clrMapOvr>
</p:sld>
</file>

<file path=ppt/theme/theme1.xml><?xml version="1.0" encoding="utf-8"?>
<a:theme xmlns:a="http://schemas.openxmlformats.org/drawingml/2006/main" name="Aspet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5320</TotalTime>
  <Words>1465</Words>
  <Application>Microsoft Office PowerPoint</Application>
  <PresentationFormat>Ecrã Panorâmico</PresentationFormat>
  <Paragraphs>222</Paragraphs>
  <Slides>18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4" baseType="lpstr">
      <vt:lpstr>Arial</vt:lpstr>
      <vt:lpstr>Calibri</vt:lpstr>
      <vt:lpstr>Trebuchet MS</vt:lpstr>
      <vt:lpstr>Wingdings</vt:lpstr>
      <vt:lpstr>Wingdings 3</vt:lpstr>
      <vt:lpstr>Aspeto</vt:lpstr>
      <vt:lpstr>          Plano de Atividades 2026   Orçamento previsional 2026          Fundão, 23 de março de 2026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 desafios?</dc:title>
  <dc:creator>nunosantos.remagril@gmail.com</dc:creator>
  <cp:lastModifiedBy>Eugenia Acicf</cp:lastModifiedBy>
  <cp:revision>76</cp:revision>
  <cp:lastPrinted>2026-03-23T16:48:53Z</cp:lastPrinted>
  <dcterms:created xsi:type="dcterms:W3CDTF">2023-09-11T16:48:37Z</dcterms:created>
  <dcterms:modified xsi:type="dcterms:W3CDTF">2026-03-23T17:46:09Z</dcterms:modified>
</cp:coreProperties>
</file>